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59" r:id="rId5"/>
    <p:sldId id="261" r:id="rId6"/>
    <p:sldId id="279" r:id="rId7"/>
    <p:sldId id="263" r:id="rId8"/>
    <p:sldId id="262" r:id="rId9"/>
    <p:sldId id="274" r:id="rId10"/>
    <p:sldId id="273" r:id="rId11"/>
    <p:sldId id="264" r:id="rId12"/>
    <p:sldId id="272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1A9"/>
    <a:srgbClr val="006F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26969-69B9-4DAD-928A-BC41E90000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3120571"/>
            <a:ext cx="9144000" cy="1771877"/>
          </a:xfrm>
        </p:spPr>
        <p:txBody>
          <a:bodyPr anchor="b"/>
          <a:lstStyle>
            <a:lvl1pPr algn="ctr">
              <a:defRPr sz="6000" b="1">
                <a:solidFill>
                  <a:schemeClr val="accent6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4897440"/>
            <a:ext cx="9144000" cy="623466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A2C82-454D-471E-ABFA-ABC4EE8D7F5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D1A1E-9337-4B65-B96B-AE907474BC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1532238"/>
            <a:ext cx="10515600" cy="4571924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A2C82-454D-471E-ABFA-ABC4EE8D7F5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D1A1E-9337-4B65-B96B-AE907474BC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2173857"/>
            <a:ext cx="10515600" cy="2054796"/>
          </a:xfrm>
        </p:spPr>
        <p:txBody>
          <a:bodyPr anchor="b"/>
          <a:lstStyle>
            <a:lvl1pPr algn="l">
              <a:defRPr sz="6000" b="1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255641"/>
            <a:ext cx="10515600" cy="97196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A2C82-454D-471E-ABFA-ABC4EE8D7F5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D1A1E-9337-4B65-B96B-AE907474BC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320800"/>
            <a:ext cx="5181600" cy="48561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320800"/>
            <a:ext cx="5181600" cy="48561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A2C82-454D-471E-ABFA-ABC4EE8D7F5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D1A1E-9337-4B65-B96B-AE907474BC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A2C82-454D-471E-ABFA-ABC4EE8D7F5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D1A1E-9337-4B65-B96B-AE907474BCB2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98700" y="2230395"/>
            <a:ext cx="7594600" cy="2397211"/>
          </a:xfrm>
        </p:spPr>
        <p:txBody>
          <a:bodyPr>
            <a:norm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A2C82-454D-471E-ABFA-ABC4EE8D7F5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D1A1E-9337-4B65-B96B-AE907474BC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A2C82-454D-471E-ABFA-ABC4EE8D7F5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D1A1E-9337-4B65-B96B-AE907474BC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88069" y="1369006"/>
            <a:ext cx="4165200" cy="1600200"/>
          </a:xfrm>
        </p:spPr>
        <p:txBody>
          <a:bodyPr anchor="t" anchorCtr="0"/>
          <a:lstStyle>
            <a:lvl1pPr algn="l">
              <a:defRPr sz="3200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332282" y="1369006"/>
            <a:ext cx="5862941" cy="513434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88069" y="2969206"/>
            <a:ext cx="4165200" cy="354233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613556" y="1383957"/>
            <a:ext cx="1740243" cy="4793006"/>
          </a:xfrm>
        </p:spPr>
        <p:txBody>
          <a:bodyPr vert="eaVert">
            <a:normAutofit/>
          </a:bodyPr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1383957"/>
            <a:ext cx="8454081" cy="4793006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A2C82-454D-471E-ABFA-ABC4EE8D7F5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D1A1E-9337-4B65-B96B-AE907474BC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1016000" y="89354"/>
            <a:ext cx="10160000" cy="650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422400"/>
            <a:ext cx="10515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988A2C82-454D-471E-ABFA-ABC4EE8D7F5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7CD1A1E-9337-4B65-B96B-AE907474BC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8290" indent="-288290" algn="just" defTabSz="914400" rtl="0" eaLnBrk="1" latinLnBrk="0" hangingPunct="1">
        <a:lnSpc>
          <a:spcPct val="130000"/>
        </a:lnSpc>
        <a:spcBef>
          <a:spcPts val="1200"/>
        </a:spcBef>
        <a:buSzPct val="80000"/>
        <a:buFont typeface="Wingdings" panose="05000000000000000000" pitchFamily="2" charset="2"/>
        <a:buChar char="&amp;"/>
        <a:defRPr sz="24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1pPr>
      <a:lvl2pPr marL="631190" indent="-342900" algn="just" defTabSz="914400" rtl="0" eaLnBrk="1" latinLnBrk="0" hangingPunct="1">
        <a:lnSpc>
          <a:spcPct val="120000"/>
        </a:lnSpc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just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just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just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5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4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6.xml"/><Relationship Id="rId2" Type="http://schemas.openxmlformats.org/officeDocument/2006/relationships/image" Target="../media/image7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7.xml"/><Relationship Id="rId2" Type="http://schemas.openxmlformats.org/officeDocument/2006/relationships/image" Target="../media/image8.GIF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8.xml"/><Relationship Id="rId2" Type="http://schemas.openxmlformats.org/officeDocument/2006/relationships/image" Target="../media/image5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9.xml"/><Relationship Id="rId2" Type="http://schemas.openxmlformats.org/officeDocument/2006/relationships/image" Target="../media/image10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10.xml"/><Relationship Id="rId2" Type="http://schemas.openxmlformats.org/officeDocument/2006/relationships/image" Target="../media/image11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11.xml"/><Relationship Id="rId2" Type="http://schemas.openxmlformats.org/officeDocument/2006/relationships/image" Target="../media/image12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12.xml"/><Relationship Id="rId2" Type="http://schemas.openxmlformats.org/officeDocument/2006/relationships/image" Target="../media/image13.pn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13.xml"/><Relationship Id="rId2" Type="http://schemas.openxmlformats.org/officeDocument/2006/relationships/image" Target="../media/image14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911225" y="1923667"/>
            <a:ext cx="10515600" cy="2054796"/>
          </a:xfrm>
        </p:spPr>
        <p:txBody>
          <a:bodyPr/>
          <a:lstStyle/>
          <a:p>
            <a:pPr marL="0" indent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3200" smtClean="0">
                <a:latin typeface="微软雅黑" panose="020B0503020204020204" charset="-122"/>
                <a:ea typeface="微软雅黑" panose="020B0503020204020204" charset="-122"/>
              </a:rPr>
              <a:t>孩子六岁前要对他说“不”</a:t>
            </a:r>
            <a:endParaRPr lang="zh-CN" altLang="en-US" sz="320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marL="0" indent="0" algn="just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</a:pPr>
            <a:r>
              <a:rPr lang="zh-CN" altLang="en-US" smtClean="0"/>
              <a:t>王宏伟</a:t>
            </a:r>
            <a:endParaRPr lang="zh-CN" altLang="en-US" smtClean="0"/>
          </a:p>
        </p:txBody>
      </p:sp>
      <p:pic>
        <p:nvPicPr>
          <p:cNvPr id="3" name="图片 2" descr="YOJO"/>
          <p:cNvPicPr>
            <a:picLocks noChangeAspect="1"/>
          </p:cNvPicPr>
          <p:nvPr/>
        </p:nvPicPr>
        <p:blipFill>
          <a:blip r:embed="rId3">
            <a:grayscl/>
            <a:lum bright="70000" contrast="-70000"/>
          </a:blip>
          <a:stretch>
            <a:fillRect/>
          </a:stretch>
        </p:blipFill>
        <p:spPr>
          <a:xfrm>
            <a:off x="9206230" y="276225"/>
            <a:ext cx="1869440" cy="33528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rcRect l="-266" t="-332" r="266" b="332"/>
          <a:stretch>
            <a:fillRect/>
          </a:stretch>
        </p:blipFill>
        <p:spPr>
          <a:xfrm>
            <a:off x="6338570" y="1988185"/>
            <a:ext cx="5087620" cy="4069715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0" y="3264535"/>
            <a:ext cx="12192000" cy="3593465"/>
          </a:xfrm>
          <a:prstGeom prst="rect">
            <a:avLst/>
          </a:prstGeom>
          <a:solidFill>
            <a:srgbClr val="0071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770255"/>
            <a:ext cx="12192000" cy="2494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437765" y="1899920"/>
            <a:ext cx="7928610" cy="24917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6000" b="1">
                <a:solidFill>
                  <a:srgbClr val="006F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谢谢聆听</a:t>
            </a:r>
            <a:br>
              <a:rPr lang="zh-CN" altLang="en-US" sz="6000" b="1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en-US" altLang="zh-CN" sz="6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Yojo</a:t>
            </a:r>
            <a:r>
              <a:rPr lang="zh-CN" altLang="en-US" sz="6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，我们永远的家！</a:t>
            </a:r>
            <a:endParaRPr lang="zh-CN" altLang="en-US" sz="60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图片 5" descr="YOJO"/>
          <p:cNvPicPr>
            <a:picLocks noChangeAspect="1"/>
          </p:cNvPicPr>
          <p:nvPr/>
        </p:nvPicPr>
        <p:blipFill>
          <a:blip r:embed="rId1">
            <a:grayscl/>
            <a:lum bright="70000" contrast="-70000"/>
          </a:blip>
          <a:stretch>
            <a:fillRect/>
          </a:stretch>
        </p:blipFill>
        <p:spPr>
          <a:xfrm>
            <a:off x="9206230" y="276225"/>
            <a:ext cx="1869440" cy="33528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>
            <a:off x="10795" y="773430"/>
            <a:ext cx="12192000" cy="60731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796925" y="1268095"/>
            <a:ext cx="10811510" cy="3322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just">
              <a:lnSpc>
                <a:spcPct val="150000"/>
              </a:lnSpc>
            </a:pPr>
            <a:r>
              <a:rPr lang="en-US" altLang="zh-CN" sz="2800" b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sz="2800" b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在孩子3-6岁这个时间段中，你家的宝贝是否曾出现过类似这样的场景，比如：到了超市，他看上了一辆小汽车就非要买，你说：家里已经无数辆小汽车了，这次咱不买了。孩子说：不行，我就要买。如果你不给他买，他就哭、闹，甚至用撒泼打滚等行为来要挟你满足他的要求。</a:t>
            </a:r>
            <a:endParaRPr lang="zh-CN" sz="2800" b="1"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图片 6" descr="YOJO"/>
          <p:cNvPicPr>
            <a:picLocks noChangeAspect="1"/>
          </p:cNvPicPr>
          <p:nvPr/>
        </p:nvPicPr>
        <p:blipFill>
          <a:blip r:embed="rId1">
            <a:grayscl/>
            <a:lum bright="70000" contrast="-70000"/>
          </a:blip>
          <a:stretch>
            <a:fillRect/>
          </a:stretch>
        </p:blipFill>
        <p:spPr>
          <a:xfrm>
            <a:off x="9206230" y="276225"/>
            <a:ext cx="1869440" cy="33528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0" y="6572885"/>
            <a:ext cx="12192000" cy="285115"/>
          </a:xfrm>
          <a:prstGeom prst="rect">
            <a:avLst/>
          </a:prstGeom>
          <a:solidFill>
            <a:srgbClr val="0071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7615" y="4872355"/>
            <a:ext cx="2540000" cy="151130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784860"/>
            <a:ext cx="12192000" cy="60731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2327275"/>
            <a:ext cx="8983980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just">
              <a:lnSpc>
                <a:spcPct val="150000"/>
              </a:lnSpc>
            </a:pPr>
            <a:r>
              <a:rPr lang="zh-CN" sz="2800" b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遇到这样的情况家长通常有两种处理方式：</a:t>
            </a:r>
            <a:endParaRPr lang="zh-CN" sz="2800" b="1"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indent="0" algn="just">
              <a:lnSpc>
                <a:spcPct val="150000"/>
              </a:lnSpc>
            </a:pPr>
            <a:r>
              <a:rPr lang="zh-CN" sz="2800" b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1、为了面子满足孩子的要求，给他买了；</a:t>
            </a:r>
            <a:endParaRPr lang="zh-CN" sz="2800" b="1"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indent="0" algn="just">
              <a:lnSpc>
                <a:spcPct val="150000"/>
              </a:lnSpc>
            </a:pPr>
            <a:r>
              <a:rPr lang="zh-CN" sz="2800" b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2、不管他用什么办法要挟你都没有用就是不买。</a:t>
            </a:r>
            <a:endParaRPr lang="zh-CN" sz="2800" b="1"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7" name="图片 6" descr="YOJO"/>
          <p:cNvPicPr>
            <a:picLocks noChangeAspect="1"/>
          </p:cNvPicPr>
          <p:nvPr/>
        </p:nvPicPr>
        <p:blipFill>
          <a:blip r:embed="rId1">
            <a:grayscl/>
            <a:lum bright="70000" contrast="-70000"/>
          </a:blip>
          <a:stretch>
            <a:fillRect/>
          </a:stretch>
        </p:blipFill>
        <p:spPr>
          <a:xfrm>
            <a:off x="9206230" y="276225"/>
            <a:ext cx="1869440" cy="33528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6572885"/>
            <a:ext cx="12192000" cy="285115"/>
          </a:xfrm>
          <a:prstGeom prst="rect">
            <a:avLst/>
          </a:prstGeom>
          <a:solidFill>
            <a:srgbClr val="0071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0" name="图片 9" descr="u=3391594528,226818965&amp;fm=16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980000" flipH="1">
            <a:off x="9090025" y="3469005"/>
            <a:ext cx="2997200" cy="299720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>
            <a:off x="0" y="784860"/>
            <a:ext cx="12192000" cy="60731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48790" y="829310"/>
            <a:ext cx="8511540" cy="5753735"/>
          </a:xfrm>
          <a:prstGeom prst="rect">
            <a:avLst/>
          </a:prstGeom>
        </p:spPr>
      </p:pic>
      <p:pic>
        <p:nvPicPr>
          <p:cNvPr id="7" name="图片 6" descr="YOJO"/>
          <p:cNvPicPr>
            <a:picLocks noChangeAspect="1"/>
          </p:cNvPicPr>
          <p:nvPr/>
        </p:nvPicPr>
        <p:blipFill>
          <a:blip r:embed="rId2">
            <a:grayscl/>
            <a:lum bright="70000" contrast="-70000"/>
          </a:blip>
          <a:stretch>
            <a:fillRect/>
          </a:stretch>
        </p:blipFill>
        <p:spPr>
          <a:xfrm>
            <a:off x="9206230" y="276225"/>
            <a:ext cx="1869440" cy="33528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6572885"/>
            <a:ext cx="12192000" cy="285115"/>
          </a:xfrm>
          <a:prstGeom prst="rect">
            <a:avLst/>
          </a:prstGeom>
          <a:solidFill>
            <a:srgbClr val="0071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582420" y="1225550"/>
            <a:ext cx="7859395" cy="4930140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67410" y="1173480"/>
            <a:ext cx="10826750" cy="46158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just">
              <a:lnSpc>
                <a:spcPct val="150000"/>
              </a:lnSpc>
            </a:pPr>
            <a:r>
              <a:rPr lang="zh-CN" sz="2800" b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 一般来说孩子在</a:t>
            </a:r>
            <a:endParaRPr lang="zh-CN" sz="2800">
              <a:solidFill>
                <a:srgbClr val="333333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indent="0" algn="just">
              <a:lnSpc>
                <a:spcPct val="150000"/>
              </a:lnSpc>
            </a:pPr>
            <a:r>
              <a:rPr lang="zh-CN" sz="2800">
                <a:solidFill>
                  <a:srgbClr val="333333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三岁之前，他所有的诉求都是靠哭来表达，他的哭声代表着他的一些痛苦；</a:t>
            </a:r>
            <a:endParaRPr lang="zh-CN" sz="2800">
              <a:solidFill>
                <a:srgbClr val="333333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indent="0" algn="just">
              <a:lnSpc>
                <a:spcPct val="150000"/>
              </a:lnSpc>
            </a:pPr>
            <a:r>
              <a:rPr lang="zh-CN" sz="2800">
                <a:solidFill>
                  <a:srgbClr val="333333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三岁之后到五岁孩子他就有目的性，我要这个东西你不给我，我就给你哭，其实他不是真哭，是要达到他的目的；</a:t>
            </a:r>
            <a:endParaRPr lang="zh-CN" sz="2800">
              <a:solidFill>
                <a:srgbClr val="333333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indent="0" algn="just">
              <a:lnSpc>
                <a:spcPct val="150000"/>
              </a:lnSpc>
            </a:pPr>
            <a:r>
              <a:rPr lang="zh-CN" sz="2800" b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建议：您要抓住在孩子3-6岁这个时期，拿出一件事情来对孩子进行一次训练，对他说“不”！</a:t>
            </a:r>
            <a:endParaRPr lang="zh-CN" sz="2800" b="1"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12395" y="807720"/>
            <a:ext cx="12192000" cy="60731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9" name="图片 8" descr="YOJO"/>
          <p:cNvPicPr>
            <a:picLocks noChangeAspect="1"/>
          </p:cNvPicPr>
          <p:nvPr/>
        </p:nvPicPr>
        <p:blipFill>
          <a:blip r:embed="rId1">
            <a:grayscl/>
            <a:lum bright="70000" contrast="-70000"/>
          </a:blip>
          <a:stretch>
            <a:fillRect/>
          </a:stretch>
        </p:blipFill>
        <p:spPr>
          <a:xfrm>
            <a:off x="9206230" y="276225"/>
            <a:ext cx="1869440" cy="33528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0" y="6572885"/>
            <a:ext cx="12192000" cy="285115"/>
          </a:xfrm>
          <a:prstGeom prst="rect">
            <a:avLst/>
          </a:prstGeom>
          <a:solidFill>
            <a:srgbClr val="0071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866515" y="2604770"/>
            <a:ext cx="4297680" cy="11988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ct val="200000"/>
              </a:lnSpc>
            </a:pPr>
            <a:r>
              <a:rPr lang="zh-CN" sz="3600" b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那么，怎么训练呢？</a:t>
            </a:r>
            <a:endParaRPr lang="zh-CN" sz="3600" b="1"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100000"/>
                </a:srgbClr>
              </a:clrFrom>
              <a:clrTo>
                <a:srgbClr val="000000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rot="2040000">
            <a:off x="9557385" y="4340225"/>
            <a:ext cx="1790700" cy="179070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784860"/>
            <a:ext cx="12192000" cy="60731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22655" y="844550"/>
            <a:ext cx="7541260" cy="56311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l">
              <a:lnSpc>
                <a:spcPct val="150000"/>
              </a:lnSpc>
            </a:pPr>
            <a:r>
              <a:rPr lang="zh-CN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一、不要骂他。</a:t>
            </a:r>
            <a:br>
              <a:rPr lang="zh-CN" sz="240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sz="240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</a:rPr>
              <a:t>妈妈或者爸爸骂他都不好，因为会给孩子形成不好的观念；</a:t>
            </a:r>
            <a:endParaRPr lang="zh-CN" sz="2400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0" algn="l">
              <a:lnSpc>
                <a:spcPct val="150000"/>
              </a:lnSpc>
            </a:pPr>
            <a:r>
              <a:rPr lang="zh-CN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二、不要打他。</a:t>
            </a:r>
            <a:endParaRPr lang="zh-CN" sz="240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0" algn="l">
              <a:lnSpc>
                <a:spcPct val="150000"/>
              </a:lnSpc>
            </a:pPr>
            <a:r>
              <a:rPr lang="zh-CN" sz="240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</a:rPr>
              <a:t>你那么老大个儿他那么小，你打他不公平；</a:t>
            </a:r>
            <a:endParaRPr lang="zh-CN" sz="2400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0" algn="l">
              <a:lnSpc>
                <a:spcPct val="150000"/>
              </a:lnSpc>
            </a:pPr>
            <a:r>
              <a:rPr lang="zh-CN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三、不要说教。</a:t>
            </a:r>
            <a:endParaRPr lang="zh-CN" sz="240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0" algn="l">
              <a:lnSpc>
                <a:spcPct val="150000"/>
              </a:lnSpc>
            </a:pPr>
            <a:r>
              <a:rPr lang="zh-CN" sz="240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</a:rPr>
              <a:t>因为他这会儿正在闹呢，你说什么在他耳边都是噪音，你越说他越闹，所以你要安静下来；</a:t>
            </a:r>
            <a:endParaRPr lang="zh-CN" sz="2400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0" algn="l">
              <a:lnSpc>
                <a:spcPct val="150000"/>
              </a:lnSpc>
            </a:pPr>
            <a:r>
              <a:rPr lang="zh-CN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四、你不要走开。</a:t>
            </a:r>
            <a:endParaRPr lang="zh-CN" sz="240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0" algn="l">
              <a:lnSpc>
                <a:spcPct val="150000"/>
              </a:lnSpc>
            </a:pPr>
            <a:r>
              <a:rPr lang="zh-CN" sz="240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</a:rPr>
              <a:t>他是闹给你看的，所以一定要看着他闹；</a:t>
            </a:r>
            <a:endParaRPr lang="zh-CN" sz="2400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 descr="YOJO"/>
          <p:cNvPicPr>
            <a:picLocks noChangeAspect="1"/>
          </p:cNvPicPr>
          <p:nvPr/>
        </p:nvPicPr>
        <p:blipFill>
          <a:blip r:embed="rId1">
            <a:grayscl/>
            <a:lum bright="70000" contrast="-70000"/>
          </a:blip>
          <a:stretch>
            <a:fillRect/>
          </a:stretch>
        </p:blipFill>
        <p:spPr>
          <a:xfrm>
            <a:off x="9206230" y="276225"/>
            <a:ext cx="1869440" cy="33528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6572885"/>
            <a:ext cx="12192000" cy="285115"/>
          </a:xfrm>
          <a:prstGeom prst="rect">
            <a:avLst/>
          </a:prstGeom>
          <a:solidFill>
            <a:srgbClr val="0071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6985" y="5123815"/>
            <a:ext cx="1905000" cy="139700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22225" y="751205"/>
            <a:ext cx="12192000" cy="60731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8" name="图片 7" descr="YOJO"/>
          <p:cNvPicPr>
            <a:picLocks noChangeAspect="1"/>
          </p:cNvPicPr>
          <p:nvPr/>
        </p:nvPicPr>
        <p:blipFill>
          <a:blip r:embed="rId1">
            <a:grayscl/>
            <a:lum bright="70000" contrast="-70000"/>
          </a:blip>
          <a:stretch>
            <a:fillRect/>
          </a:stretch>
        </p:blipFill>
        <p:spPr>
          <a:xfrm>
            <a:off x="9206230" y="276225"/>
            <a:ext cx="1869440" cy="33528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6572885"/>
            <a:ext cx="12192000" cy="285115"/>
          </a:xfrm>
          <a:prstGeom prst="rect">
            <a:avLst/>
          </a:prstGeom>
          <a:solidFill>
            <a:srgbClr val="0071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1793875" y="2282825"/>
            <a:ext cx="8784590" cy="22879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l">
              <a:lnSpc>
                <a:spcPct val="170000"/>
              </a:lnSpc>
            </a:pPr>
            <a:r>
              <a:rPr lang="en-US" altLang="zh-CN" sz="2800" b="1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sz="2800" b="1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</a:rPr>
              <a:t>如果你闹起来没道理，我不心疼，我也不让步，我也不跟你闹，他就会知道了以后闹是没用的，所以孩子越小越好管。</a:t>
            </a:r>
            <a:r>
              <a:rPr lang="en-US" altLang="zh-CN" sz="2800" b="1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  <a:endParaRPr lang="en-US" altLang="zh-CN" sz="2800" b="1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9915" y="4794885"/>
            <a:ext cx="2602865" cy="173545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784860"/>
            <a:ext cx="12192000" cy="60731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8" name="图片 7" descr="YOJO"/>
          <p:cNvPicPr>
            <a:picLocks noChangeAspect="1"/>
          </p:cNvPicPr>
          <p:nvPr/>
        </p:nvPicPr>
        <p:blipFill>
          <a:blip r:embed="rId1">
            <a:grayscl/>
            <a:lum bright="70000" contrast="-70000"/>
          </a:blip>
          <a:stretch>
            <a:fillRect/>
          </a:stretch>
        </p:blipFill>
        <p:spPr>
          <a:xfrm>
            <a:off x="9206230" y="276225"/>
            <a:ext cx="1869440" cy="33528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6572885"/>
            <a:ext cx="12192000" cy="285115"/>
          </a:xfrm>
          <a:prstGeom prst="rect">
            <a:avLst/>
          </a:prstGeom>
          <a:solidFill>
            <a:srgbClr val="0071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307465" y="1628775"/>
            <a:ext cx="9921875" cy="39674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80000"/>
              </a:lnSpc>
            </a:pP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sz="2800" b="1">
                <a:latin typeface="微软雅黑" panose="020B0503020204020204" charset="-122"/>
                <a:ea typeface="微软雅黑" panose="020B0503020204020204" charset="-122"/>
              </a:rPr>
              <a:t>鼓励孩子</a:t>
            </a:r>
            <a:r>
              <a:rPr lang="zh-CN" sz="2800" b="1">
                <a:latin typeface="微软雅黑" panose="020B0503020204020204" charset="-122"/>
                <a:ea typeface="微软雅黑" panose="020B0503020204020204" charset="-122"/>
              </a:rPr>
              <a:t>做进一步的交流。当交流时一般要坚持一个原则，交流3次能满足他一次，让他知道交流有用，但又不要每次都给他。这样关系就建立好了，并且解决了两个问题，第一，你说不行的事，他不会闹了；第二，他要如果真的想坚持，他会跟你商量。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  <a:endParaRPr lang="zh-CN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l="26833" t="15352" r="20816" b="32900"/>
          <a:stretch>
            <a:fillRect/>
          </a:stretch>
        </p:blipFill>
        <p:spPr>
          <a:xfrm>
            <a:off x="10132695" y="4714875"/>
            <a:ext cx="2004695" cy="184848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784860"/>
            <a:ext cx="12192000" cy="60731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556000" y="2898775"/>
            <a:ext cx="5080000" cy="252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66700"/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 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059180" y="2451735"/>
            <a:ext cx="10441305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200000"/>
              </a:lnSpc>
            </a:pPr>
            <a:r>
              <a:rPr lang="zh-CN" sz="2800" b="1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对孩子说“不”，也是在培养孩子的自制力、克制力，</a:t>
            </a:r>
            <a:endParaRPr lang="zh-CN" sz="2800" b="1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>
              <a:lnSpc>
                <a:spcPct val="200000"/>
              </a:lnSpc>
            </a:pPr>
            <a:r>
              <a:rPr lang="zh-CN" sz="2800" b="1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让他们选择做正确的事情。所以，各位家长朋友，6岁以前是关键。</a:t>
            </a:r>
            <a:endParaRPr lang="zh-CN" sz="2800" b="1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7" name="图片 6" descr="YOJO"/>
          <p:cNvPicPr>
            <a:picLocks noChangeAspect="1"/>
          </p:cNvPicPr>
          <p:nvPr/>
        </p:nvPicPr>
        <p:blipFill>
          <a:blip r:embed="rId1">
            <a:grayscl/>
            <a:lum bright="70000" contrast="-70000"/>
          </a:blip>
          <a:stretch>
            <a:fillRect/>
          </a:stretch>
        </p:blipFill>
        <p:spPr>
          <a:xfrm>
            <a:off x="9206230" y="276225"/>
            <a:ext cx="1869440" cy="33528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6572885"/>
            <a:ext cx="12192000" cy="285115"/>
          </a:xfrm>
          <a:prstGeom prst="rect">
            <a:avLst/>
          </a:prstGeom>
          <a:solidFill>
            <a:srgbClr val="0071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88525" y="4629785"/>
            <a:ext cx="2263140" cy="226695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160505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160505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160505"/>
</p:tagLst>
</file>

<file path=ppt/tags/tag12.xml><?xml version="1.0" encoding="utf-8"?>
<p:tagLst xmlns:p="http://schemas.openxmlformats.org/presentationml/2006/main">
  <p:tag name="KSO_WM_BEAUTIFY_FLAG" val="#wm#"/>
  <p:tag name="KSO_WM_TEMPLATE_CATEGORY" val="custom"/>
  <p:tag name="KSO_WM_TEMPLATE_INDEX" val="160505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160505"/>
</p:tagLst>
</file>

<file path=ppt/tags/tag14.xml><?xml version="1.0" encoding="utf-8"?>
<p:tagLst xmlns:p="http://schemas.openxmlformats.org/presentationml/2006/main">
  <p:tag name="KSO_WM_BEAUTIFY_FLAG" val="#wm#"/>
  <p:tag name="KSO_WM_TEMPLATE_CATEGORY" val="custom"/>
  <p:tag name="KSO_WM_TEMPLATE_INDEX" val="160505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160505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505"/>
  <p:tag name="KSO_WM_UNIT_TYPE" val="a"/>
  <p:tag name="KSO_WM_UNIT_INDEX" val="1"/>
  <p:tag name="KSO_WM_UNIT_ID" val="custom160505_12*a*1"/>
  <p:tag name="KSO_WM_UNIT_CLEAR" val="1"/>
  <p:tag name="KSO_WM_UNIT_LAYERLEVEL" val="1"/>
  <p:tag name="KSO_WM_UNIT_VALUE" val="30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505"/>
  <p:tag name="KSO_WM_UNIT_TYPE" val="b"/>
  <p:tag name="KSO_WM_UNIT_INDEX" val="1"/>
  <p:tag name="KSO_WM_UNIT_ID" val="custom160505_12*b*1"/>
  <p:tag name="KSO_WM_UNIT_CLEAR" val="1"/>
  <p:tag name="KSO_WM_UNIT_LAYERLEVEL" val="1"/>
  <p:tag name="KSO_WM_UNIT_VALUE" val="33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5.xml><?xml version="1.0" encoding="utf-8"?>
<p:tagLst xmlns:p="http://schemas.openxmlformats.org/presentationml/2006/main">
  <p:tag name="KSO_WM_TEMPLATE_CATEGORY" val="custom"/>
  <p:tag name="KSO_WM_TEMPLATE_INDEX" val="160505"/>
  <p:tag name="KSO_WM_TAG_VERSION" val="1.0"/>
  <p:tag name="KSO_WM_SLIDE_ID" val="custom160505_12"/>
  <p:tag name="KSO_WM_SLIDE_INDEX" val="12"/>
  <p:tag name="KSO_WM_SLIDE_ITEM_CNT" val="2"/>
  <p:tag name="KSO_WM_SLIDE_LAYOUT" val="a_b"/>
  <p:tag name="KSO_WM_SLIDE_LAYOUT_CNT" val="1_1"/>
  <p:tag name="KSO_WM_SLIDE_TYPE" val="sectionTitle"/>
  <p:tag name="KSO_WM_BEAUTIFY_FLAG" val="#wm#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160505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160505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160505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160505"/>
</p:tagLst>
</file>

<file path=ppt/theme/theme1.xml><?xml version="1.0" encoding="utf-8"?>
<a:theme xmlns:a="http://schemas.openxmlformats.org/drawingml/2006/main" name="1_Office 主题">
  <a:themeElements>
    <a:clrScheme name="自定义 52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12AE99"/>
      </a:accent1>
      <a:accent2>
        <a:srgbClr val="92D050"/>
      </a:accent2>
      <a:accent3>
        <a:srgbClr val="BF9000"/>
      </a:accent3>
      <a:accent4>
        <a:srgbClr val="F79647"/>
      </a:accent4>
      <a:accent5>
        <a:srgbClr val="E51C3C"/>
      </a:accent5>
      <a:accent6>
        <a:srgbClr val="0E65AC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719</Words>
  <Application>WPS 演示</Application>
  <PresentationFormat>宽屏</PresentationFormat>
  <Paragraphs>36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黑体</vt:lpstr>
      <vt:lpstr>Arial Unicode MS</vt:lpstr>
      <vt:lpstr>Calibri</vt:lpstr>
      <vt:lpstr>1_Office 主题</vt:lpstr>
      <vt:lpstr>家里老人 跟我的育儿观念不一样怎么办？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吴春艳</cp:lastModifiedBy>
  <cp:revision>11</cp:revision>
  <dcterms:created xsi:type="dcterms:W3CDTF">2020-03-10T12:45:00Z</dcterms:created>
  <dcterms:modified xsi:type="dcterms:W3CDTF">2020-03-31T10:43:16Z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