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1" r:id="rId4"/>
    <p:sldMasterId id="2147483682" r:id="rId5"/>
  </p:sldMasterIdLst>
  <p:notesMasterIdLst>
    <p:notesMasterId r:id="rId7"/>
  </p:notesMasterIdLst>
  <p:handoutMasterIdLst>
    <p:handoutMasterId r:id="rId21"/>
  </p:handoutMasterIdLst>
  <p:sldIdLst>
    <p:sldId id="484" r:id="rId6"/>
    <p:sldId id="429" r:id="rId8"/>
    <p:sldId id="290" r:id="rId9"/>
    <p:sldId id="264" r:id="rId10"/>
    <p:sldId id="468" r:id="rId11"/>
    <p:sldId id="470" r:id="rId12"/>
    <p:sldId id="265" r:id="rId13"/>
    <p:sldId id="469" r:id="rId14"/>
    <p:sldId id="471" r:id="rId15"/>
    <p:sldId id="482" r:id="rId16"/>
    <p:sldId id="357" r:id="rId17"/>
    <p:sldId id="480" r:id="rId18"/>
    <p:sldId id="479" r:id="rId19"/>
    <p:sldId id="292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2"/>
  <p:cmAuthor id="1" name="hoing" initials="h" lastIdx="4" clrIdx="0"/>
  <p:cmAuthor id="3" name="YM" initials="Y" lastIdx="3" clrIdx="0"/>
  <p:cmAuthor id="4" name="kingsoft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7E82"/>
    <a:srgbClr val="D6D4D7"/>
    <a:srgbClr val="F1994E"/>
    <a:srgbClr val="FFC000"/>
    <a:srgbClr val="767171"/>
    <a:srgbClr val="ED7D31"/>
    <a:srgbClr val="5B9BD5"/>
    <a:srgbClr val="2E75B6"/>
    <a:srgbClr val="FCDF9C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32" y="1200"/>
      </p:cViewPr>
      <p:guideLst>
        <p:guide orient="horz" pos="2528"/>
        <p:guide pos="389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B6DDC-734F-451D-995A-C4AD6D1974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亲爱的园长们，晚上好！近日冠状病毒经过7～10天的潜伏期，开始进入集中爆发期，但是大家不用过度紧张焦虑，这种爆发是自然过渡，我们需要做的是正确认识冠状病毒，不恐慌，不信谣，不传谣，积极响应国家号召，做好隔离防护工作。园长们作为幼儿园的领头人，更要稳扎稳打，合理安排各项工作，做好员工、家长的安抚，冠状病毒的防护科普宣传以及幼儿的家园共育工作，做到“亲子活动居家乐，特殊时期不休学”，为之后园所正常开学做好充分的前期准备工作。接下来给大家梳理一下近期工作重点，也为大家介绍一下总部为我们提供的防疫工具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pPr algn="l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备注：</a:t>
            </a:r>
            <a:br>
              <a:rPr lang="zh-CN" altLang="en-US"/>
            </a:br>
            <a:r>
              <a:rPr lang="en-US" altLang="zh-CN"/>
              <a:t>1</a:t>
            </a:r>
            <a:r>
              <a:rPr lang="zh-CN" altLang="en-US"/>
              <a:t>、小任务每日</a:t>
            </a:r>
            <a:r>
              <a:rPr lang="en-US" altLang="zh-CN"/>
              <a:t>8</a:t>
            </a:r>
            <a:r>
              <a:rPr lang="zh-CN" altLang="en-US"/>
              <a:t>点抖音及小打卡中更新</a:t>
            </a:r>
            <a:br>
              <a:rPr lang="zh-CN" altLang="en-US"/>
            </a:b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</a:t>
            </a:r>
            <a:r>
              <a:rPr lang="zh-CN" altLang="en-US">
                <a:sym typeface="+mn-ea"/>
              </a:rPr>
              <a:t>师幼面对面的内容，头一天晚上</a:t>
            </a:r>
            <a:r>
              <a:rPr lang="en-US" altLang="zh-CN">
                <a:sym typeface="+mn-ea"/>
              </a:rPr>
              <a:t>8</a:t>
            </a:r>
            <a:r>
              <a:rPr lang="zh-CN" altLang="en-US">
                <a:sym typeface="+mn-ea"/>
              </a:rPr>
              <a:t>点钟更新第二天教师要用的内容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7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2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14.png"/><Relationship Id="rId5" Type="http://schemas.openxmlformats.org/officeDocument/2006/relationships/tags" Target="../tags/tag2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13.png"/><Relationship Id="rId2" Type="http://schemas.openxmlformats.org/officeDocument/2006/relationships/tags" Target="../tags/tag24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image" Target="file:///C:\Users\1V994W2\PycharmProjects\PPT_Background_Generation/pic_temp/pic_half_right.png" TargetMode="External"/><Relationship Id="rId6" Type="http://schemas.openxmlformats.org/officeDocument/2006/relationships/image" Target="../media/image16.png"/><Relationship Id="rId5" Type="http://schemas.openxmlformats.org/officeDocument/2006/relationships/tags" Target="../tags/tag32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15.png"/><Relationship Id="rId2" Type="http://schemas.openxmlformats.org/officeDocument/2006/relationships/tags" Target="../tags/tag31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14.png"/><Relationship Id="rId5" Type="http://schemas.openxmlformats.org/officeDocument/2006/relationships/tags" Target="../tags/tag40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13.png"/><Relationship Id="rId2" Type="http://schemas.openxmlformats.org/officeDocument/2006/relationships/tags" Target="../tags/tag39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14.png"/><Relationship Id="rId5" Type="http://schemas.openxmlformats.org/officeDocument/2006/relationships/tags" Target="../tags/tag48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13.png"/><Relationship Id="rId2" Type="http://schemas.openxmlformats.org/officeDocument/2006/relationships/tags" Target="../tags/tag4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C:\Users\1V994W2\PycharmProjects\PPT_Background_Generation/pic_temp/0_pic_quater_right_down.png" TargetMode="External"/><Relationship Id="rId6" Type="http://schemas.openxmlformats.org/officeDocument/2006/relationships/image" Target="../media/image13.png"/><Relationship Id="rId5" Type="http://schemas.openxmlformats.org/officeDocument/2006/relationships/tags" Target="../tags/tag58.xml"/><Relationship Id="rId4" Type="http://schemas.openxmlformats.org/officeDocument/2006/relationships/image" Target="file:///C:\Users\1V994W2\Documents\Tencent%20Files\574576071\FileRecv\&#25340;&#35013;&#32032;&#26448;\forright\\18\subject_holdleft_36,36,36_0_staid_full_0.png" TargetMode="External"/><Relationship Id="rId3" Type="http://schemas.openxmlformats.org/officeDocument/2006/relationships/image" Target="../media/image17.png"/><Relationship Id="rId2" Type="http://schemas.openxmlformats.org/officeDocument/2006/relationships/tags" Target="../tags/tag57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14.png"/><Relationship Id="rId5" Type="http://schemas.openxmlformats.org/officeDocument/2006/relationships/tags" Target="../tags/tag6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13.png"/><Relationship Id="rId2" Type="http://schemas.openxmlformats.org/officeDocument/2006/relationships/tags" Target="../tags/tag66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14.png"/><Relationship Id="rId5" Type="http://schemas.openxmlformats.org/officeDocument/2006/relationships/tags" Target="../tags/tag7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13.png"/><Relationship Id="rId2" Type="http://schemas.openxmlformats.org/officeDocument/2006/relationships/tags" Target="../tags/tag74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tags" Target="../tags/tag83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14.png"/><Relationship Id="rId5" Type="http://schemas.openxmlformats.org/officeDocument/2006/relationships/tags" Target="../tags/tag82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13.png"/><Relationship Id="rId2" Type="http://schemas.openxmlformats.org/officeDocument/2006/relationships/tags" Target="../tags/tag81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2.png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14.png"/><Relationship Id="rId5" Type="http://schemas.openxmlformats.org/officeDocument/2006/relationships/tags" Target="../tags/tag94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13.png"/><Relationship Id="rId2" Type="http://schemas.openxmlformats.org/officeDocument/2006/relationships/tags" Target="../tags/tag93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14.png"/><Relationship Id="rId6" Type="http://schemas.openxmlformats.org/officeDocument/2006/relationships/tags" Target="../tags/tag101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14.png"/><Relationship Id="rId6" Type="http://schemas.openxmlformats.org/officeDocument/2006/relationships/tags" Target="../tags/tag117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4" Type="http://schemas.openxmlformats.org/officeDocument/2006/relationships/tags" Target="../tags/tag123.xml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14.png"/><Relationship Id="rId6" Type="http://schemas.openxmlformats.org/officeDocument/2006/relationships/tags" Target="../tags/tag126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14.png"/><Relationship Id="rId6" Type="http://schemas.openxmlformats.org/officeDocument/2006/relationships/tags" Target="../tags/tag135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14.png"/><Relationship Id="rId6" Type="http://schemas.openxmlformats.org/officeDocument/2006/relationships/tags" Target="../tags/tag146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13.png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空白演示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演讲人与职务</a:t>
            </a:r>
            <a:endParaRPr lang="zh-CN" altLang="en-US" dirty="0"/>
          </a:p>
        </p:txBody>
      </p:sp>
      <p:pic>
        <p:nvPicPr>
          <p:cNvPr id="8" name="图片 7" descr="PPT模板16比9-0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970" y="1270"/>
            <a:ext cx="12239625" cy="68668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>
            <p:custDataLst>
              <p:tags r:id="rId2"/>
            </p:custDataLst>
          </p:nvPr>
        </p:nvSpPr>
        <p:spPr>
          <a:xfrm rot="5400000">
            <a:off x="-105052" y="105049"/>
            <a:ext cx="1393369" cy="1183275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>
            <p:custDataLst>
              <p:tags r:id="rId3"/>
            </p:custDataLst>
          </p:nvPr>
        </p:nvSpPr>
        <p:spPr>
          <a:xfrm rot="5400000">
            <a:off x="-67598" y="70873"/>
            <a:ext cx="896610" cy="76141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>
            <p:custDataLst>
              <p:tags r:id="rId4"/>
            </p:custDataLst>
          </p:nvPr>
        </p:nvSpPr>
        <p:spPr>
          <a:xfrm rot="2796254">
            <a:off x="10780607" y="3833180"/>
            <a:ext cx="326922" cy="3743978"/>
          </a:xfrm>
          <a:custGeom>
            <a:avLst/>
            <a:gdLst>
              <a:gd name="connsiteX0" fmla="*/ 0 w 326922"/>
              <a:gd name="connsiteY0" fmla="*/ 0 h 3743978"/>
              <a:gd name="connsiteX1" fmla="*/ 326922 w 326922"/>
              <a:gd name="connsiteY1" fmla="*/ 309109 h 3743978"/>
              <a:gd name="connsiteX2" fmla="*/ 326922 w 326922"/>
              <a:gd name="connsiteY2" fmla="*/ 3398217 h 3743978"/>
              <a:gd name="connsiteX3" fmla="*/ 0 w 326922"/>
              <a:gd name="connsiteY3" fmla="*/ 3743978 h 374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922" h="3743978">
                <a:moveTo>
                  <a:pt x="0" y="0"/>
                </a:moveTo>
                <a:lnTo>
                  <a:pt x="326922" y="309109"/>
                </a:lnTo>
                <a:lnTo>
                  <a:pt x="326922" y="3398217"/>
                </a:lnTo>
                <a:lnTo>
                  <a:pt x="0" y="37439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>
            <p:custDataLst>
              <p:tags r:id="rId5"/>
            </p:custDataLst>
          </p:nvPr>
        </p:nvSpPr>
        <p:spPr>
          <a:xfrm rot="2796254">
            <a:off x="10975999" y="4291365"/>
            <a:ext cx="326922" cy="3206173"/>
          </a:xfrm>
          <a:custGeom>
            <a:avLst/>
            <a:gdLst>
              <a:gd name="connsiteX0" fmla="*/ 0 w 326922"/>
              <a:gd name="connsiteY0" fmla="*/ 0 h 3206173"/>
              <a:gd name="connsiteX1" fmla="*/ 326922 w 326922"/>
              <a:gd name="connsiteY1" fmla="*/ 309110 h 3206173"/>
              <a:gd name="connsiteX2" fmla="*/ 326922 w 326922"/>
              <a:gd name="connsiteY2" fmla="*/ 2860412 h 3206173"/>
              <a:gd name="connsiteX3" fmla="*/ 0 w 326922"/>
              <a:gd name="connsiteY3" fmla="*/ 3206173 h 320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922" h="3206173">
                <a:moveTo>
                  <a:pt x="0" y="0"/>
                </a:moveTo>
                <a:lnTo>
                  <a:pt x="326922" y="309110"/>
                </a:lnTo>
                <a:lnTo>
                  <a:pt x="326922" y="2860412"/>
                </a:lnTo>
                <a:lnTo>
                  <a:pt x="0" y="32061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>
            <p:custDataLst>
              <p:tags r:id="rId6"/>
            </p:custDataLst>
          </p:nvPr>
        </p:nvSpPr>
        <p:spPr>
          <a:xfrm rot="2796254">
            <a:off x="11212558" y="4829026"/>
            <a:ext cx="326922" cy="2555055"/>
          </a:xfrm>
          <a:custGeom>
            <a:avLst/>
            <a:gdLst>
              <a:gd name="connsiteX0" fmla="*/ 0 w 326922"/>
              <a:gd name="connsiteY0" fmla="*/ 0 h 2555055"/>
              <a:gd name="connsiteX1" fmla="*/ 326922 w 326922"/>
              <a:gd name="connsiteY1" fmla="*/ 309109 h 2555055"/>
              <a:gd name="connsiteX2" fmla="*/ 326922 w 326922"/>
              <a:gd name="connsiteY2" fmla="*/ 2209293 h 2555055"/>
              <a:gd name="connsiteX3" fmla="*/ 0 w 326922"/>
              <a:gd name="connsiteY3" fmla="*/ 2555055 h 2555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922" h="2555055">
                <a:moveTo>
                  <a:pt x="0" y="0"/>
                </a:moveTo>
                <a:lnTo>
                  <a:pt x="326922" y="309109"/>
                </a:lnTo>
                <a:lnTo>
                  <a:pt x="326922" y="2209293"/>
                </a:lnTo>
                <a:lnTo>
                  <a:pt x="0" y="25550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>
            <p:custDataLst>
              <p:tags r:id="rId7"/>
            </p:custDataLst>
          </p:nvPr>
        </p:nvSpPr>
        <p:spPr>
          <a:xfrm>
            <a:off x="-19050" y="5390750"/>
            <a:ext cx="1471386" cy="1474732"/>
          </a:xfrm>
          <a:custGeom>
            <a:avLst/>
            <a:gdLst>
              <a:gd name="connsiteX0" fmla="*/ 566511 w 1471386"/>
              <a:gd name="connsiteY0" fmla="*/ 0 h 1474732"/>
              <a:gd name="connsiteX1" fmla="*/ 1471386 w 1471386"/>
              <a:gd name="connsiteY1" fmla="*/ 904875 h 1474732"/>
              <a:gd name="connsiteX2" fmla="*/ 1316848 w 1471386"/>
              <a:gd name="connsiteY2" fmla="*/ 1410800 h 1474732"/>
              <a:gd name="connsiteX3" fmla="*/ 1264098 w 1471386"/>
              <a:gd name="connsiteY3" fmla="*/ 1474732 h 1474732"/>
              <a:gd name="connsiteX4" fmla="*/ 0 w 1471386"/>
              <a:gd name="connsiteY4" fmla="*/ 1474732 h 1474732"/>
              <a:gd name="connsiteX5" fmla="*/ 0 w 1471386"/>
              <a:gd name="connsiteY5" fmla="*/ 204527 h 1474732"/>
              <a:gd name="connsiteX6" fmla="*/ 60587 w 1471386"/>
              <a:gd name="connsiteY6" fmla="*/ 154539 h 1474732"/>
              <a:gd name="connsiteX7" fmla="*/ 566511 w 1471386"/>
              <a:gd name="connsiteY7" fmla="*/ 0 h 1474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71386" h="1474732">
                <a:moveTo>
                  <a:pt x="566511" y="0"/>
                </a:moveTo>
                <a:cubicBezTo>
                  <a:pt x="1066260" y="0"/>
                  <a:pt x="1471386" y="405126"/>
                  <a:pt x="1471386" y="904875"/>
                </a:cubicBezTo>
                <a:cubicBezTo>
                  <a:pt x="1471386" y="1092281"/>
                  <a:pt x="1414415" y="1266381"/>
                  <a:pt x="1316848" y="1410800"/>
                </a:cubicBezTo>
                <a:lnTo>
                  <a:pt x="1264098" y="1474732"/>
                </a:lnTo>
                <a:lnTo>
                  <a:pt x="0" y="1474732"/>
                </a:lnTo>
                <a:lnTo>
                  <a:pt x="0" y="204527"/>
                </a:lnTo>
                <a:lnTo>
                  <a:pt x="60587" y="154539"/>
                </a:lnTo>
                <a:cubicBezTo>
                  <a:pt x="205006" y="56971"/>
                  <a:pt x="379105" y="0"/>
                  <a:pt x="566511" y="0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8"/>
            </p:custDataLst>
          </p:nvPr>
        </p:nvSpPr>
        <p:spPr>
          <a:xfrm>
            <a:off x="9753600" y="-9525"/>
            <a:ext cx="2438400" cy="2423486"/>
          </a:xfrm>
          <a:custGeom>
            <a:avLst/>
            <a:gdLst>
              <a:gd name="connsiteX0" fmla="*/ 286245 w 2438400"/>
              <a:gd name="connsiteY0" fmla="*/ 0 h 2423486"/>
              <a:gd name="connsiteX1" fmla="*/ 2438400 w 2438400"/>
              <a:gd name="connsiteY1" fmla="*/ 0 h 2423486"/>
              <a:gd name="connsiteX2" fmla="*/ 2438400 w 2438400"/>
              <a:gd name="connsiteY2" fmla="*/ 2126089 h 2423486"/>
              <a:gd name="connsiteX3" fmla="*/ 2390933 w 2438400"/>
              <a:gd name="connsiteY3" fmla="*/ 2161584 h 2423486"/>
              <a:gd name="connsiteX4" fmla="*/ 1533525 w 2438400"/>
              <a:gd name="connsiteY4" fmla="*/ 2423486 h 2423486"/>
              <a:gd name="connsiteX5" fmla="*/ 0 w 2438400"/>
              <a:gd name="connsiteY5" fmla="*/ 889961 h 2423486"/>
              <a:gd name="connsiteX6" fmla="*/ 261902 w 2438400"/>
              <a:gd name="connsiteY6" fmla="*/ 32553 h 242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38400" h="2423486">
                <a:moveTo>
                  <a:pt x="286245" y="0"/>
                </a:moveTo>
                <a:lnTo>
                  <a:pt x="2438400" y="0"/>
                </a:lnTo>
                <a:lnTo>
                  <a:pt x="2438400" y="2126089"/>
                </a:lnTo>
                <a:lnTo>
                  <a:pt x="2390933" y="2161584"/>
                </a:lnTo>
                <a:cubicBezTo>
                  <a:pt x="2146181" y="2326935"/>
                  <a:pt x="1851128" y="2423486"/>
                  <a:pt x="1533525" y="2423486"/>
                </a:cubicBezTo>
                <a:cubicBezTo>
                  <a:pt x="686583" y="2423486"/>
                  <a:pt x="0" y="1736903"/>
                  <a:pt x="0" y="889961"/>
                </a:cubicBezTo>
                <a:cubicBezTo>
                  <a:pt x="0" y="572358"/>
                  <a:pt x="96551" y="277305"/>
                  <a:pt x="261902" y="32553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>
            <p:custDataLst>
              <p:tags r:id="rId9"/>
            </p:custDataLst>
          </p:nvPr>
        </p:nvSpPr>
        <p:spPr>
          <a:xfrm rot="5400000">
            <a:off x="-32827" y="32831"/>
            <a:ext cx="435426" cy="36977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>
            <p:custDataLst>
              <p:tags r:id="rId10"/>
            </p:custDataLst>
          </p:nvPr>
        </p:nvSpPr>
        <p:spPr>
          <a:xfrm>
            <a:off x="-19049" y="5120706"/>
            <a:ext cx="1726917" cy="1756345"/>
          </a:xfrm>
          <a:custGeom>
            <a:avLst/>
            <a:gdLst>
              <a:gd name="connsiteX0" fmla="*/ 566511 w 1726917"/>
              <a:gd name="connsiteY0" fmla="*/ 0 h 1756345"/>
              <a:gd name="connsiteX1" fmla="*/ 1726917 w 1726917"/>
              <a:gd name="connsiteY1" fmla="*/ 1160406 h 1756345"/>
              <a:gd name="connsiteX2" fmla="*/ 1635727 w 1726917"/>
              <a:gd name="connsiteY2" fmla="*/ 1612089 h 1756345"/>
              <a:gd name="connsiteX3" fmla="*/ 1557427 w 1726917"/>
              <a:gd name="connsiteY3" fmla="*/ 1756345 h 1756345"/>
              <a:gd name="connsiteX4" fmla="*/ 0 w 1726917"/>
              <a:gd name="connsiteY4" fmla="*/ 1756345 h 1756345"/>
              <a:gd name="connsiteX5" fmla="*/ 0 w 1726917"/>
              <a:gd name="connsiteY5" fmla="*/ 153517 h 1756345"/>
              <a:gd name="connsiteX6" fmla="*/ 114828 w 1726917"/>
              <a:gd name="connsiteY6" fmla="*/ 91191 h 1756345"/>
              <a:gd name="connsiteX7" fmla="*/ 566511 w 1726917"/>
              <a:gd name="connsiteY7" fmla="*/ 0 h 1756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26917" h="1756345">
                <a:moveTo>
                  <a:pt x="566511" y="0"/>
                </a:moveTo>
                <a:cubicBezTo>
                  <a:pt x="1207386" y="0"/>
                  <a:pt x="1726917" y="519531"/>
                  <a:pt x="1726917" y="1160406"/>
                </a:cubicBezTo>
                <a:cubicBezTo>
                  <a:pt x="1726917" y="1320625"/>
                  <a:pt x="1694446" y="1473260"/>
                  <a:pt x="1635727" y="1612089"/>
                </a:cubicBezTo>
                <a:lnTo>
                  <a:pt x="1557427" y="1756345"/>
                </a:lnTo>
                <a:lnTo>
                  <a:pt x="0" y="1756345"/>
                </a:lnTo>
                <a:lnTo>
                  <a:pt x="0" y="153517"/>
                </a:lnTo>
                <a:lnTo>
                  <a:pt x="114828" y="91191"/>
                </a:lnTo>
                <a:cubicBezTo>
                  <a:pt x="253658" y="32471"/>
                  <a:pt x="406292" y="0"/>
                  <a:pt x="566511" y="0"/>
                </a:cubicBezTo>
                <a:close/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800" y="2642058"/>
            <a:ext cx="10515600" cy="1717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0" normalizeH="0" baseline="0" noProof="1" dirty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</a:t>
            </a:r>
            <a:r>
              <a:rPr lang="zh-CN" altLang="en-US">
                <a:sym typeface="+mn-ea"/>
              </a:rPr>
              <a:t>母版</a:t>
            </a:r>
            <a:r>
              <a:rPr>
                <a:sym typeface="+mn-ea"/>
              </a:rPr>
              <a:t>标题</a:t>
            </a:r>
            <a:r>
              <a:rPr lang="zh-CN" altLang="en-US">
                <a:sym typeface="+mn-ea"/>
              </a:rPr>
              <a:t>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泪滴形 8"/>
          <p:cNvSpPr/>
          <p:nvPr/>
        </p:nvSpPr>
        <p:spPr>
          <a:xfrm rot="10800000">
            <a:off x="6055463" y="2586624"/>
            <a:ext cx="1423666" cy="142366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5400000">
            <a:off x="3087272" y="1128662"/>
            <a:ext cx="2881628" cy="2881628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75612"/>
            <a:ext cx="12192000" cy="52251"/>
          </a:xfrm>
          <a:prstGeom prst="rect">
            <a:avLst/>
          </a:prstGeom>
          <a:solidFill>
            <a:srgbClr val="014D67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4195882"/>
            <a:ext cx="12192000" cy="16969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4323814"/>
            <a:ext cx="9144000" cy="1438358"/>
          </a:xfrm>
        </p:spPr>
        <p:txBody>
          <a:bodyPr anchor="ctr">
            <a:norm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620DA-7181-4190-9B78-7F10CAD52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412B-D6C2-47C2-A624-BCDA9A03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620DA-7181-4190-9B78-7F10CAD52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412B-D6C2-47C2-A624-BCDA9A0381B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6506418"/>
            <a:ext cx="1219200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574486"/>
            <a:ext cx="12192000" cy="2835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0" y="2352364"/>
            <a:ext cx="12192000" cy="45719"/>
          </a:xfrm>
          <a:prstGeom prst="rect">
            <a:avLst/>
          </a:prstGeom>
          <a:solidFill>
            <a:srgbClr val="014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2446867"/>
            <a:ext cx="12192000" cy="1981200"/>
          </a:xfrm>
          <a:prstGeom prst="rect">
            <a:avLst/>
          </a:prstGeom>
          <a:solidFill>
            <a:srgbClr val="014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5400000">
            <a:off x="2327343" y="1285943"/>
            <a:ext cx="3159057" cy="3159057"/>
          </a:xfrm>
          <a:prstGeom prst="teardrop">
            <a:avLst/>
          </a:prstGeom>
          <a:solidFill>
            <a:schemeClr val="accent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791200" y="2656114"/>
            <a:ext cx="5776686" cy="1562706"/>
          </a:xfrm>
        </p:spPr>
        <p:txBody>
          <a:bodyPr anchor="ctr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620DA-7181-4190-9B78-7F10CAD52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412B-D6C2-47C2-A624-BCDA9A0381B9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2327342" y="1285943"/>
            <a:ext cx="3159057" cy="3142124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#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506418"/>
            <a:ext cx="1219200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574486"/>
            <a:ext cx="12192000" cy="2835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</a:t>
            </a:r>
            <a:r>
              <a:rPr lang="zh-CN" altLang="en-US" dirty="0"/>
              <a:t>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E0655-6EE8-4AF0-B279-416B9D7892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F2FE-48FE-4D04-A5CB-E86328E0FE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28687"/>
            <a:ext cx="5157787" cy="366097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28687"/>
            <a:ext cx="5183188" cy="366097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620DA-7181-4190-9B78-7F10CAD52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412B-D6C2-47C2-A624-BCDA9A0381B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6506418"/>
            <a:ext cx="1219200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6574486"/>
            <a:ext cx="12192000" cy="2835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39785" y="1811944"/>
            <a:ext cx="5157790" cy="612107"/>
          </a:xfrm>
          <a:prstGeom prst="roundRect">
            <a:avLst/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172199" y="1811943"/>
            <a:ext cx="5157790" cy="612107"/>
          </a:xfrm>
          <a:prstGeom prst="roundRect">
            <a:avLst/>
          </a:prstGeom>
          <a:solidFill>
            <a:srgbClr val="FFD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811942"/>
            <a:ext cx="5157787" cy="595491"/>
          </a:xfrm>
        </p:spPr>
        <p:txBody>
          <a:bodyPr anchor="ctr"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811942"/>
            <a:ext cx="5183188" cy="595491"/>
          </a:xfrm>
        </p:spPr>
        <p:txBody>
          <a:bodyPr anchor="ctr"/>
          <a:lstStyle>
            <a:lvl1pPr marL="0" indent="0" algn="l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V="1">
            <a:off x="0" y="2228794"/>
            <a:ext cx="1219200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323070"/>
            <a:ext cx="12192000" cy="34964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10800000" flipH="1">
            <a:off x="7569200" y="1950507"/>
            <a:ext cx="1423666" cy="1423666"/>
          </a:xfrm>
          <a:prstGeom prst="teardrop">
            <a:avLst/>
          </a:prstGeom>
          <a:solidFill>
            <a:schemeClr val="accent2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16200000" flipH="1">
            <a:off x="9157966" y="492545"/>
            <a:ext cx="2881628" cy="2881628"/>
          </a:xfrm>
          <a:prstGeom prst="teardrop">
            <a:avLst/>
          </a:prstGeom>
          <a:solidFill>
            <a:schemeClr val="accent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506418"/>
            <a:ext cx="12192000" cy="45719"/>
          </a:xfrm>
          <a:prstGeom prst="rect">
            <a:avLst/>
          </a:prstGeom>
          <a:solidFill>
            <a:srgbClr val="014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6574486"/>
            <a:ext cx="12192000" cy="283514"/>
          </a:xfrm>
          <a:prstGeom prst="rect">
            <a:avLst/>
          </a:prstGeom>
          <a:solidFill>
            <a:srgbClr val="014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7835" y="3422730"/>
            <a:ext cx="7095565" cy="1325563"/>
          </a:xfrm>
        </p:spPr>
        <p:txBody>
          <a:bodyPr>
            <a:normAutofit/>
          </a:bodyPr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620DA-7181-4190-9B78-7F10CAD52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412B-D6C2-47C2-A624-BCDA9A03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506418"/>
            <a:ext cx="1219200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574486"/>
            <a:ext cx="12192000" cy="2835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620DA-7181-4190-9B78-7F10CAD52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412B-D6C2-47C2-A624-BCDA9A03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506418"/>
            <a:ext cx="1219200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6574486"/>
            <a:ext cx="12192000" cy="2835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E0655-6EE8-4AF0-B279-416B9D7892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F2FE-48FE-4D04-A5CB-E86328E0FE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044952" y="365125"/>
            <a:ext cx="1308847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991600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E0655-6EE8-4AF0-B279-416B9D7892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CF2FE-48FE-4D04-A5CB-E86328E0FE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506418"/>
            <a:ext cx="1219200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6574486"/>
            <a:ext cx="12192000" cy="2835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620DA-7181-4190-9B78-7F10CAD52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412B-D6C2-47C2-A624-BCDA9A0381B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3"/>
          </p:nvPr>
        </p:nvSpPr>
        <p:spPr>
          <a:xfrm>
            <a:off x="838200" y="645459"/>
            <a:ext cx="10515600" cy="55394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jsj\Downloads\27388gree\27388\1.png"/>
          <p:cNvPicPr>
            <a:picLocks noChangeAspect="1" noChangeArrowheads="1"/>
          </p:cNvPicPr>
          <p:nvPr/>
        </p:nvPicPr>
        <p:blipFill rotWithShape="1">
          <a:blip r:embed="rId2" cstate="print"/>
          <a:srcRect l="200" r="823" b="43105"/>
          <a:stretch>
            <a:fillRect/>
          </a:stretch>
        </p:blipFill>
        <p:spPr bwMode="auto">
          <a:xfrm>
            <a:off x="0" y="1"/>
            <a:ext cx="12192000" cy="367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C:\Users\PC\Desktop\zqq\201513_0000_-----4.png"/>
          <p:cNvPicPr>
            <a:picLocks noChangeAspect="1" noChangeArrowheads="1"/>
          </p:cNvPicPr>
          <p:nvPr/>
        </p:nvPicPr>
        <p:blipFill rotWithShape="1">
          <a:blip r:embed="rId3" cstate="screen"/>
          <a:srcRect r="29544"/>
          <a:stretch>
            <a:fillRect/>
          </a:stretch>
        </p:blipFill>
        <p:spPr bwMode="auto">
          <a:xfrm>
            <a:off x="0" y="2026795"/>
            <a:ext cx="3695733" cy="160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jsj\Downloads\27388gree\27388\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8426"/>
          <a:stretch>
            <a:fillRect/>
          </a:stretch>
        </p:blipFill>
        <p:spPr bwMode="auto">
          <a:xfrm>
            <a:off x="0" y="15245"/>
            <a:ext cx="3547480" cy="168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Administrator\Desktop\新建文件夹 (5)\02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 flipH="1">
            <a:off x="5519936" y="783229"/>
            <a:ext cx="1082440" cy="1140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Administrator\Desktop\新建文件夹 (5)\02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 flipH="1">
            <a:off x="6071766" y="1898453"/>
            <a:ext cx="541220" cy="57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Administrator\Desktop\新建文件夹 (5)\02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 flipH="1">
            <a:off x="6519064" y="1514241"/>
            <a:ext cx="729064" cy="76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0" y="3622153"/>
            <a:ext cx="12192000" cy="1082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14" name="Picture 7" descr="大的党徽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266" y="629553"/>
            <a:ext cx="3072217" cy="2403023"/>
          </a:xfrm>
          <a:prstGeom prst="rect">
            <a:avLst/>
          </a:prstGeom>
          <a:noFill/>
          <a:ln>
            <a:noFill/>
          </a:ln>
          <a:effectLst>
            <a:glow rad="101600">
              <a:srgbClr val="FFFF00">
                <a:alpha val="42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4021255"/>
            <a:ext cx="9144000" cy="1355614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468944"/>
            <a:ext cx="9144000" cy="79064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61B36-01FA-4392-856F-64348DF5B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B385-74C2-4325-AC1C-0BC7907DA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2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12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2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1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61B36-01FA-4392-856F-64348DF5B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B385-74C2-4325-AC1C-0BC7907DA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>
          <a:gsLst>
            <a:gs pos="0">
              <a:srgbClr val="E30111"/>
            </a:gs>
            <a:gs pos="100000">
              <a:srgbClr val="8A141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 bwMode="auto">
          <a:xfrm>
            <a:off x="2770561" y="2537114"/>
            <a:ext cx="6650881" cy="1783773"/>
          </a:xfrm>
          <a:prstGeom prst="roundRect">
            <a:avLst/>
          </a:prstGeom>
          <a:solidFill>
            <a:schemeClr val="bg1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" h="635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ea typeface="微软雅黑" panose="020B0503020204020204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2882700" y="2633739"/>
            <a:ext cx="6426604" cy="1595495"/>
          </a:xfrm>
          <a:prstGeom prst="roundRect">
            <a:avLst>
              <a:gd name="adj" fmla="val 14357"/>
            </a:avLst>
          </a:prstGeom>
          <a:solidFill>
            <a:srgbClr val="E3011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ea typeface="微软雅黑" panose="020B0503020204020204" charset="-122"/>
            </a:endParaRPr>
          </a:p>
        </p:txBody>
      </p:sp>
      <p:pic>
        <p:nvPicPr>
          <p:cNvPr id="13" name="Picture 13" descr="C:\Users\PC\Desktop\zqq\201513_0000_-----4.png"/>
          <p:cNvPicPr>
            <a:picLocks noChangeAspect="1" noChangeArrowheads="1"/>
          </p:cNvPicPr>
          <p:nvPr/>
        </p:nvPicPr>
        <p:blipFill rotWithShape="1">
          <a:blip r:embed="rId2" cstate="screen"/>
          <a:srcRect r="29544"/>
          <a:stretch>
            <a:fillRect/>
          </a:stretch>
        </p:blipFill>
        <p:spPr bwMode="auto">
          <a:xfrm>
            <a:off x="0" y="4833776"/>
            <a:ext cx="4655840" cy="202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jsj\Downloads\27388gree\27388\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8426"/>
          <a:stretch>
            <a:fillRect/>
          </a:stretch>
        </p:blipFill>
        <p:spPr bwMode="auto">
          <a:xfrm>
            <a:off x="0" y="15245"/>
            <a:ext cx="5615947" cy="266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大的党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2438" y="4881020"/>
            <a:ext cx="2165213" cy="1693584"/>
          </a:xfrm>
          <a:prstGeom prst="rect">
            <a:avLst/>
          </a:prstGeom>
          <a:noFill/>
          <a:ln>
            <a:noFill/>
          </a:ln>
          <a:effectLst>
            <a:glow rad="101600">
              <a:srgbClr val="FFFF00">
                <a:alpha val="42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C:\Users\Administrator\Desktop\新建文件夹 (5)\02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 flipH="1">
            <a:off x="10294644" y="-18704"/>
            <a:ext cx="1082440" cy="1140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Administrator\Desktop\新建文件夹 (5)\02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 flipH="1">
            <a:off x="10846474" y="1096521"/>
            <a:ext cx="541220" cy="57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Administrator\Desktop\新建文件夹 (5)\02.png"/>
          <p:cNvPicPr>
            <a:picLocks noChangeAspect="1" noChangeArrowheads="1"/>
          </p:cNvPicPr>
          <p:nvPr/>
        </p:nvPicPr>
        <p:blipFill rotWithShape="1">
          <a:blip r:embed="rId5" cstate="print"/>
          <a:srcRect/>
          <a:stretch>
            <a:fillRect/>
          </a:stretch>
        </p:blipFill>
        <p:spPr bwMode="auto">
          <a:xfrm flipH="1">
            <a:off x="11293772" y="712309"/>
            <a:ext cx="729064" cy="76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882696" y="2633739"/>
            <a:ext cx="6426608" cy="911694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82696" y="3564086"/>
            <a:ext cx="6426608" cy="631107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61B36-01FA-4392-856F-64348DF5B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B385-74C2-4325-AC1C-0BC7907DA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2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12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2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12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61B36-01FA-4392-856F-64348DF5B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B385-74C2-4325-AC1C-0BC7907DA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84482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708919"/>
            <a:ext cx="5157787" cy="348074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84482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708919"/>
            <a:ext cx="5183188" cy="348074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61B36-01FA-4392-856F-64348DF5B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B385-74C2-4325-AC1C-0BC7907DA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田字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129" y="4079522"/>
            <a:ext cx="787016" cy="788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田字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747" y="4079522"/>
            <a:ext cx="787016" cy="788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jsj\Downloads\27388gree\27388\1.png"/>
          <p:cNvPicPr>
            <a:picLocks noChangeAspect="1" noChangeArrowheads="1"/>
          </p:cNvPicPr>
          <p:nvPr/>
        </p:nvPicPr>
        <p:blipFill rotWithShape="1">
          <a:blip r:embed="rId3" cstate="print"/>
          <a:srcRect l="200" r="823" b="43105"/>
          <a:stretch>
            <a:fillRect/>
          </a:stretch>
        </p:blipFill>
        <p:spPr bwMode="auto">
          <a:xfrm>
            <a:off x="0" y="1"/>
            <a:ext cx="12192000" cy="367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3" descr="C:\Users\PC\Desktop\zqq\201513_0000_-----4.png"/>
          <p:cNvPicPr>
            <a:picLocks noChangeAspect="1" noChangeArrowheads="1"/>
          </p:cNvPicPr>
          <p:nvPr/>
        </p:nvPicPr>
        <p:blipFill rotWithShape="1">
          <a:blip r:embed="rId4" cstate="screen"/>
          <a:srcRect r="29544"/>
          <a:stretch>
            <a:fillRect/>
          </a:stretch>
        </p:blipFill>
        <p:spPr bwMode="auto">
          <a:xfrm>
            <a:off x="0" y="2026795"/>
            <a:ext cx="3695733" cy="160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jsj\Downloads\27388gree\27388\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8426"/>
          <a:stretch>
            <a:fillRect/>
          </a:stretch>
        </p:blipFill>
        <p:spPr bwMode="auto">
          <a:xfrm>
            <a:off x="0" y="15245"/>
            <a:ext cx="3547480" cy="168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Administrator\Desktop\新建文件夹 (5)\02.png"/>
          <p:cNvPicPr>
            <a:picLocks noChangeAspect="1" noChangeArrowheads="1"/>
          </p:cNvPicPr>
          <p:nvPr/>
        </p:nvPicPr>
        <p:blipFill rotWithShape="1">
          <a:blip r:embed="rId6" cstate="print"/>
          <a:srcRect/>
          <a:stretch>
            <a:fillRect/>
          </a:stretch>
        </p:blipFill>
        <p:spPr bwMode="auto">
          <a:xfrm flipH="1">
            <a:off x="5519936" y="783229"/>
            <a:ext cx="1082440" cy="1140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Administrator\Desktop\新建文件夹 (5)\02.png"/>
          <p:cNvPicPr>
            <a:picLocks noChangeAspect="1" noChangeArrowheads="1"/>
          </p:cNvPicPr>
          <p:nvPr/>
        </p:nvPicPr>
        <p:blipFill rotWithShape="1">
          <a:blip r:embed="rId6" cstate="print"/>
          <a:srcRect/>
          <a:stretch>
            <a:fillRect/>
          </a:stretch>
        </p:blipFill>
        <p:spPr bwMode="auto">
          <a:xfrm flipH="1">
            <a:off x="6071766" y="1898453"/>
            <a:ext cx="541220" cy="57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Administrator\Desktop\新建文件夹 (5)\02.png"/>
          <p:cNvPicPr>
            <a:picLocks noChangeAspect="1" noChangeArrowheads="1"/>
          </p:cNvPicPr>
          <p:nvPr/>
        </p:nvPicPr>
        <p:blipFill rotWithShape="1">
          <a:blip r:embed="rId6" cstate="print"/>
          <a:srcRect/>
          <a:stretch>
            <a:fillRect/>
          </a:stretch>
        </p:blipFill>
        <p:spPr bwMode="auto">
          <a:xfrm flipH="1">
            <a:off x="6519064" y="1514241"/>
            <a:ext cx="729064" cy="76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0" y="3622153"/>
            <a:ext cx="12192000" cy="1082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21" name="Picture 7" descr="大的党徽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266" y="629553"/>
            <a:ext cx="3072217" cy="2403023"/>
          </a:xfrm>
          <a:prstGeom prst="rect">
            <a:avLst/>
          </a:prstGeom>
          <a:noFill/>
          <a:ln>
            <a:noFill/>
          </a:ln>
          <a:effectLst>
            <a:glow rad="101600">
              <a:srgbClr val="FFFF00">
                <a:alpha val="42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4772" y="3831629"/>
            <a:ext cx="11291868" cy="1325563"/>
          </a:xfrm>
        </p:spPr>
        <p:txBody>
          <a:bodyPr>
            <a:normAutofit/>
          </a:bodyPr>
          <a:lstStyle>
            <a:lvl1pPr algn="dist">
              <a:defRPr sz="52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61B36-01FA-4392-856F-64348DF5B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B385-74C2-4325-AC1C-0BC7907DAF78}" type="slidenum">
              <a:rPr lang="zh-CN" altLang="en-US" smtClean="0"/>
            </a:fld>
            <a:endParaRPr lang="zh-CN" altLang="en-US"/>
          </a:p>
        </p:txBody>
      </p:sp>
      <p:sp>
        <p:nvSpPr>
          <p:cNvPr id="25" name="内容占位符 24"/>
          <p:cNvSpPr>
            <a:spLocks noGrp="1"/>
          </p:cNvSpPr>
          <p:nvPr>
            <p:ph sz="quarter" idx="13" hasCustomPrompt="1"/>
          </p:nvPr>
        </p:nvSpPr>
        <p:spPr>
          <a:xfrm>
            <a:off x="564772" y="5229200"/>
            <a:ext cx="11291868" cy="545149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600" b="1"/>
            </a:lvl1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  <p:sp>
        <p:nvSpPr>
          <p:cNvPr id="26" name="内容占位符 24"/>
          <p:cNvSpPr>
            <a:spLocks noGrp="1"/>
          </p:cNvSpPr>
          <p:nvPr>
            <p:ph sz="quarter" idx="14" hasCustomPrompt="1"/>
          </p:nvPr>
        </p:nvSpPr>
        <p:spPr>
          <a:xfrm>
            <a:off x="564772" y="5805264"/>
            <a:ext cx="11291868" cy="545149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3200" b="1"/>
            </a:lvl1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25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125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25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125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25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125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86368" y="0"/>
            <a:ext cx="11205633" cy="72178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 eaLnBrk="1" hangingPunct="1">
              <a:defRPr/>
            </a:pPr>
            <a:endParaRPr lang="zh-CN" altLang="en-US" sz="2400" smtClean="0">
              <a:solidFill>
                <a:srgbClr val="FFFFFF"/>
              </a:solidFill>
            </a:endParaRPr>
          </a:p>
        </p:txBody>
      </p:sp>
      <p:sp>
        <p:nvSpPr>
          <p:cNvPr id="6" name="矩形 10"/>
          <p:cNvSpPr>
            <a:spLocks noChangeArrowheads="1"/>
          </p:cNvSpPr>
          <p:nvPr/>
        </p:nvSpPr>
        <p:spPr bwMode="auto">
          <a:xfrm>
            <a:off x="901700" y="0"/>
            <a:ext cx="61384" cy="72178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3200">
              <a:solidFill>
                <a:srgbClr val="FFFFFF"/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  <p:pic>
        <p:nvPicPr>
          <p:cNvPr id="7" name="组合 1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6634" y="4362450"/>
            <a:ext cx="3153833" cy="249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大的党徽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3" y="33547"/>
            <a:ext cx="864375" cy="676096"/>
          </a:xfrm>
          <a:prstGeom prst="rect">
            <a:avLst/>
          </a:prstGeom>
          <a:noFill/>
          <a:ln>
            <a:noFill/>
          </a:ln>
          <a:effectLst>
            <a:glow rad="101600">
              <a:srgbClr val="FFFF00">
                <a:alpha val="42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0" y="6796616"/>
            <a:ext cx="12192000" cy="6138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3200">
              <a:solidFill>
                <a:srgbClr val="FFFFFF"/>
              </a:solidFill>
              <a:latin typeface="Calibri" panose="020F0502020204030204" charset="0"/>
              <a:ea typeface="微软雅黑" panose="020B0503020204020204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61B36-01FA-4392-856F-64348DF5B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4B385-74C2-4325-AC1C-0BC7907DAF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029370" y="365125"/>
            <a:ext cx="1324429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8987971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29067"/>
            <a:ext cx="105156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6188529" y="2322830"/>
            <a:ext cx="5657850" cy="221234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588767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5887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3612445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8579555" y="1397000"/>
            <a:ext cx="3612445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2"/>
            </p:custDataLst>
          </p:nvPr>
        </p:nvSpPr>
        <p:spPr>
          <a:xfrm>
            <a:off x="3376614" y="3052128"/>
            <a:ext cx="5438775" cy="714375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3600" b="0" spc="4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3"/>
            </p:custDataLst>
          </p:nvPr>
        </p:nvSpPr>
        <p:spPr>
          <a:xfrm>
            <a:off x="3376614" y="3883343"/>
            <a:ext cx="5438775" cy="106743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58876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5887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588767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5887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304800" y="2194560"/>
            <a:ext cx="4389120" cy="246888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6269233"/>
            <a:ext cx="720090" cy="5887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58876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5887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588767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588767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58876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58876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6730982" y="4287202"/>
            <a:ext cx="4572036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457200" marR="0" indent="-45720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9"/>
            </p:custDataLst>
          </p:nvPr>
        </p:nvSpPr>
        <p:spPr>
          <a:xfrm>
            <a:off x="6730982" y="2910522"/>
            <a:ext cx="4572036" cy="117221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58876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5887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58876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5887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0"/>
            <a:ext cx="720090" cy="5887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58876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5887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58876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5887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6269233"/>
            <a:ext cx="720090" cy="588767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6269233"/>
            <a:ext cx="720090" cy="5887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0571797" y="5533275"/>
            <a:ext cx="1620202" cy="132472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5533275"/>
            <a:ext cx="1620202" cy="13247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5" Type="http://schemas.openxmlformats.org/officeDocument/2006/relationships/theme" Target="../theme/theme4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slideLayout" Target="../slideLayouts/slideLayout33.xml"/><Relationship Id="rId19" Type="http://schemas.openxmlformats.org/officeDocument/2006/relationships/tags" Target="../tags/tag152.xml"/><Relationship Id="rId18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PPT模板16比9-0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7620" y="1270"/>
            <a:ext cx="12203430" cy="68630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DDA620DA-7181-4190-9B78-7F10CAD52A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B27412B-D6C2-47C2-A624-BCDA9A0381B9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61B36-01FA-4392-856F-64348DF5B3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4B385-74C2-4325-AC1C-0BC7907DAF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159.xml"/><Relationship Id="rId2" Type="http://schemas.openxmlformats.org/officeDocument/2006/relationships/image" Target="../media/image18.png"/><Relationship Id="rId1" Type="http://schemas.openxmlformats.org/officeDocument/2006/relationships/tags" Target="../tags/tag15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6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7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tags" Target="../tags/tag16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3"/>
            <p:custDataLst>
              <p:tags r:id="rId1"/>
            </p:custDataLst>
          </p:nvPr>
        </p:nvSpPr>
        <p:spPr>
          <a:xfrm>
            <a:off x="3227070" y="1247140"/>
            <a:ext cx="8759825" cy="4327525"/>
          </a:xfrm>
        </p:spPr>
        <p:txBody>
          <a:bodyPr>
            <a:normAutofit fontScale="90000"/>
          </a:bodyPr>
          <a:p>
            <a:pPr marL="0" indent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br>
              <a:rPr lang="zh-CN" altLang="en-US" sz="5400" dirty="0">
                <a:sym typeface="+mn-ea"/>
              </a:rPr>
            </a:br>
            <a:r>
              <a:rPr lang="zh-CN" altLang="en-US" sz="5400" dirty="0">
                <a:sym typeface="+mn-ea"/>
              </a:rPr>
              <a:t>防疫工作会议暨</a:t>
            </a:r>
            <a:br>
              <a:rPr lang="zh-CN" altLang="en-US" sz="5400" dirty="0">
                <a:sym typeface="+mn-ea"/>
              </a:rPr>
            </a:br>
            <a:r>
              <a:rPr lang="zh-CN" altLang="en-US" sz="5400" dirty="0">
                <a:sym typeface="+mn-ea"/>
              </a:rPr>
              <a:t>Yojo联盟园2月份工作会议</a:t>
            </a:r>
            <a:br>
              <a:rPr lang="zh-CN" altLang="en-US" sz="5400" dirty="0">
                <a:sym typeface="+mn-ea"/>
              </a:rPr>
            </a:br>
            <a:r>
              <a:rPr lang="zh-CN" altLang="en-US" sz="3600" dirty="0">
                <a:sym typeface="+mn-ea"/>
              </a:rPr>
              <a:t>北京YojoXX区域</a:t>
            </a:r>
            <a:endParaRPr lang="zh-CN" altLang="en-US" sz="3600" dirty="0">
              <a:sym typeface="+mn-ea"/>
            </a:endParaRPr>
          </a:p>
        </p:txBody>
      </p:sp>
      <p:pic>
        <p:nvPicPr>
          <p:cNvPr id="3" name="图片 2" descr="YOJ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2355" y="235585"/>
            <a:ext cx="3059430" cy="5486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8485" y="2303145"/>
            <a:ext cx="10515600" cy="1325563"/>
          </a:xfrm>
        </p:spPr>
        <p:txBody>
          <a:bodyPr>
            <a:noAutofit/>
          </a:bodyPr>
          <a:p>
            <a:pPr algn="ctr">
              <a:lnSpc>
                <a:spcPct val="220000"/>
              </a:lnSpc>
            </a:pPr>
            <a:r>
              <a:rPr lang="zh-CN" altLang="en-US" sz="4400"/>
              <a:t>以上工作全部安排好</a:t>
            </a:r>
            <a:br>
              <a:rPr lang="zh-CN" altLang="en-US" sz="4400"/>
            </a:br>
            <a:r>
              <a:rPr lang="zh-CN" altLang="en-US" sz="4400"/>
              <a:t>就是对幼儿最好的培养和保护</a:t>
            </a:r>
            <a:endParaRPr lang="zh-CN" altLang="en-US" sz="4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mmexport1568865429638"/>
          <p:cNvPicPr>
            <a:picLocks noChangeAspect="1"/>
          </p:cNvPicPr>
          <p:nvPr>
            <p:ph idx="1"/>
          </p:nvPr>
        </p:nvPicPr>
        <p:blipFill>
          <a:blip r:embed="rId1"/>
          <a:srcRect l="-2102" t="70" r="-2959" b="-1610"/>
          <a:stretch>
            <a:fillRect/>
          </a:stretch>
        </p:blipFill>
        <p:spPr>
          <a:xfrm>
            <a:off x="-118745" y="-139700"/>
            <a:ext cx="4231005" cy="7105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-4445"/>
            <a:ext cx="3808730" cy="68243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3330" y="-43180"/>
            <a:ext cx="4762500" cy="6946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21590" y="-48260"/>
            <a:ext cx="8656320" cy="9912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再次强调请让家长关注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2880767" y="2659803"/>
            <a:ext cx="6430468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防疫就是任务</a:t>
            </a:r>
            <a:b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防疫就是责任</a:t>
            </a:r>
            <a:b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不散布谣言积极配合</a:t>
            </a:r>
            <a:b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坚决服从听指挥</a:t>
            </a:r>
            <a:b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/>
              <a:t>让教育点亮未来</a:t>
            </a:r>
            <a:br>
              <a:rPr lang="zh-CN" altLang="en-US" sz="6000"/>
            </a:br>
            <a:r>
              <a:rPr lang="en-US" altLang="zh-CN" sz="6000"/>
              <a:t>Yojo我们永远的家</a:t>
            </a:r>
            <a:endParaRPr lang="en-US" altLang="zh-CN" sz="60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模板16比9-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" y="-26035"/>
            <a:ext cx="12225020" cy="68751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-91440" y="-64135"/>
            <a:ext cx="12339955" cy="70123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23430" y="560070"/>
            <a:ext cx="3846195" cy="5869940"/>
          </a:xfrm>
          <a:prstGeom prst="parallelogram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49730" y="969010"/>
            <a:ext cx="5364480" cy="42259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9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这是一场全民攻坚战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9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每一个人都要抱有打赢这场战役的决心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9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Yojo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要倍加努力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亲子活动居家乐</a:t>
            </a:r>
            <a:b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特殊时期不休学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9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每一所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Yojo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幼儿园要全力以赴做到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 descr="PPT模板16比9-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925" y="-18415"/>
            <a:ext cx="12261215" cy="68954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361690" y="2696845"/>
            <a:ext cx="525526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80000"/>
              </a:lnSpc>
            </a:pPr>
            <a:r>
              <a:rPr lang="zh-CN" altLang="en-US" sz="4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具体工作安排</a:t>
            </a:r>
            <a:endParaRPr lang="zh-CN" altLang="en-US" sz="4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9172" y="798364"/>
            <a:ext cx="10515600" cy="1178278"/>
          </a:xfrm>
        </p:spPr>
        <p:txBody>
          <a:bodyPr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关于园所及公共关系处理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 descr="IMG_65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3680" y="1871345"/>
            <a:ext cx="4046220" cy="2698750"/>
          </a:xfrm>
          <a:prstGeom prst="round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内容占位符 4"/>
          <p:cNvSpPr/>
          <p:nvPr>
            <p:ph idx="1"/>
          </p:nvPr>
        </p:nvSpPr>
        <p:spPr>
          <a:xfrm>
            <a:off x="647700" y="1825625"/>
            <a:ext cx="10515600" cy="4932680"/>
          </a:xfrm>
        </p:spPr>
        <p:txBody>
          <a:bodyPr>
            <a:normAutofit lnSpcReduction="10000"/>
          </a:bodyPr>
          <a:p>
            <a:pPr>
              <a:lnSpc>
                <a:spcPct val="130000"/>
              </a:lnSpc>
            </a:pPr>
            <a:r>
              <a:rPr lang="zh-CN" altLang="en-US" sz="2800"/>
              <a:t>主动做本园突发事件应急预案的准备</a:t>
            </a:r>
            <a:endParaRPr lang="zh-CN" altLang="en-US" sz="280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1800"/>
              <a:t>      工作工具参考：</a:t>
            </a:r>
            <a:r>
              <a:rPr lang="en-US" altLang="zh-CN" sz="1800"/>
              <a:t>Yojo</a:t>
            </a:r>
            <a:r>
              <a:rPr lang="zh-CN" altLang="en-US" sz="1800"/>
              <a:t>后花园【权威发布】</a:t>
            </a:r>
            <a:endParaRPr lang="zh-CN" altLang="en-US" sz="1800"/>
          </a:p>
          <a:p>
            <a:pPr>
              <a:lnSpc>
                <a:spcPct val="130000"/>
              </a:lnSpc>
            </a:pPr>
            <a:r>
              <a:rPr lang="zh-CN" altLang="en-US" sz="2800"/>
              <a:t>知晓</a:t>
            </a:r>
            <a:r>
              <a:rPr lang="zh-CN" altLang="en-US" sz="2800"/>
              <a:t>直属小区、村、镇等开展工作的进度</a:t>
            </a:r>
            <a:endParaRPr lang="zh-CN" altLang="en-US" sz="280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sz="1800"/>
              <a:t>       工作参考：各地方要求</a:t>
            </a:r>
            <a:endParaRPr lang="zh-CN" altLang="en-US" sz="1800"/>
          </a:p>
          <a:p>
            <a:pPr algn="l">
              <a:lnSpc>
                <a:spcPct val="130000"/>
              </a:lnSpc>
              <a:buClrTx/>
              <a:buSzTx/>
            </a:pPr>
            <a:r>
              <a:rPr lang="zh-CN" altLang="en-US" sz="2800"/>
              <a:t>附近邻里、商铺情况的掌握</a:t>
            </a:r>
            <a:endParaRPr lang="zh-CN" altLang="en-US" sz="2800"/>
          </a:p>
          <a:p>
            <a:pPr algn="l">
              <a:lnSpc>
                <a:spcPct val="130000"/>
              </a:lnSpc>
              <a:buClrTx/>
              <a:buSzTx/>
            </a:pPr>
            <a:r>
              <a:rPr lang="zh-CN" altLang="en-US" sz="2800"/>
              <a:t>做好园所安全卫生等工作的部署并做好开学前准备工作</a:t>
            </a:r>
            <a:endParaRPr lang="zh-CN" altLang="en-US" sz="2800"/>
          </a:p>
          <a:p>
            <a:pPr algn="l">
              <a:lnSpc>
                <a:spcPct val="130000"/>
              </a:lnSpc>
              <a:buClrTx/>
              <a:buSzTx/>
            </a:pPr>
            <a:r>
              <a:rPr lang="en-US" altLang="zh-CN" sz="2800"/>
              <a:t>……</a:t>
            </a:r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7361" y="820024"/>
            <a:ext cx="10515600" cy="1178278"/>
          </a:xfrm>
        </p:spPr>
        <p:txBody>
          <a:bodyPr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关于员工管理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930275" y="1861185"/>
            <a:ext cx="10515600" cy="4351338"/>
          </a:xfrm>
        </p:spPr>
        <p:txBody>
          <a:bodyPr/>
          <a:p>
            <a:pPr>
              <a:lnSpc>
                <a:spcPct val="110000"/>
              </a:lnSpc>
            </a:pPr>
            <a:r>
              <a:rPr lang="zh-CN" altLang="en-US" sz="4000" b="1">
                <a:solidFill>
                  <a:srgbClr val="FF0000"/>
                </a:solidFill>
              </a:rPr>
              <a:t>停工不停成长</a:t>
            </a:r>
            <a:endParaRPr lang="zh-CN" altLang="en-US" sz="4000" b="1">
              <a:solidFill>
                <a:srgbClr val="FF0000"/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/>
              <a:t>  园长合理利用总部资源，做出教师学习计划</a:t>
            </a:r>
            <a:endParaRPr lang="zh-CN" altLang="en-US" sz="320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200"/>
              <a:t>（学习工具：教师成长平台、</a:t>
            </a:r>
            <a:r>
              <a:rPr lang="en-US" altLang="zh-CN" sz="3200"/>
              <a:t>Yojo</a:t>
            </a:r>
            <a:r>
              <a:rPr lang="zh-CN" altLang="en-US" sz="3200"/>
              <a:t>抖音、公众号</a:t>
            </a:r>
            <a:r>
              <a:rPr lang="zh-CN" altLang="en-US" sz="3200">
                <a:sym typeface="+mn-ea"/>
              </a:rPr>
              <a:t>）</a:t>
            </a:r>
            <a:endParaRPr lang="zh-CN" altLang="en-US" sz="3200"/>
          </a:p>
          <a:p>
            <a:pPr marL="0" indent="0">
              <a:lnSpc>
                <a:spcPct val="110000"/>
              </a:lnSpc>
              <a:buNone/>
            </a:pPr>
            <a:endParaRPr lang="zh-CN" altLang="en-US" sz="3200"/>
          </a:p>
        </p:txBody>
      </p:sp>
      <p:pic>
        <p:nvPicPr>
          <p:cNvPr id="4" name="图片 4" descr="1580456368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8435" y="4287520"/>
            <a:ext cx="2371725" cy="2108200"/>
          </a:xfrm>
          <a:prstGeom prst="rect">
            <a:avLst/>
          </a:prstGeom>
        </p:spPr>
      </p:pic>
      <p:pic>
        <p:nvPicPr>
          <p:cNvPr id="3" name="图片 2" descr="抖音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4326255"/>
            <a:ext cx="1993265" cy="19932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7361" y="820024"/>
            <a:ext cx="10515600" cy="1178278"/>
          </a:xfrm>
        </p:spPr>
        <p:txBody>
          <a:bodyPr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关于员工管理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930275" y="1861185"/>
            <a:ext cx="10515600" cy="4351338"/>
          </a:xfrm>
        </p:spPr>
        <p:txBody>
          <a:bodyPr>
            <a:norm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停工不停对孩子的关注和陪伴</a:t>
            </a:r>
            <a:br>
              <a:rPr lang="zh-CN" altLang="en-US" sz="3200"/>
            </a:br>
            <a:r>
              <a:rPr lang="zh-CN" altLang="en-US" sz="3200"/>
              <a:t>动作一：每日统计幼儿体温并上报</a:t>
            </a:r>
            <a:br>
              <a:rPr lang="zh-CN" altLang="en-US" sz="3200"/>
            </a:br>
            <a:r>
              <a:rPr lang="zh-CN" altLang="en-US" sz="3200"/>
              <a:t>动作二：</a:t>
            </a:r>
            <a:r>
              <a:rPr lang="zh-CN" altLang="en-US" sz="3200"/>
              <a:t>每日语音</a:t>
            </a:r>
            <a:r>
              <a:rPr lang="zh-CN" altLang="en-US" sz="3200"/>
              <a:t>问候（问好</a:t>
            </a:r>
            <a:r>
              <a:rPr lang="en-US" altLang="zh-CN" sz="3200"/>
              <a:t>+</a:t>
            </a:r>
            <a:r>
              <a:rPr lang="zh-CN" altLang="en-US" sz="3200"/>
              <a:t>布置今日小任务</a:t>
            </a:r>
            <a:r>
              <a:rPr lang="zh-CN" altLang="en-US" sz="3200"/>
              <a:t>）</a:t>
            </a:r>
            <a:endParaRPr lang="zh-CN" altLang="en-US" sz="240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200"/>
              <a:t>  动作三</a:t>
            </a:r>
            <a:r>
              <a:rPr lang="zh-CN" altLang="en-US" sz="3200"/>
              <a:t>：师幼面对面（内容见北京</a:t>
            </a:r>
            <a:r>
              <a:rPr lang="en-US" altLang="zh-CN" sz="3200"/>
              <a:t>Yojo</a:t>
            </a:r>
            <a:r>
              <a:rPr lang="zh-CN" altLang="en-US" sz="3200"/>
              <a:t>总部</a:t>
            </a:r>
            <a:r>
              <a:rPr lang="zh-CN" altLang="en-US" sz="3200"/>
              <a:t>公众号</a:t>
            </a:r>
            <a:r>
              <a:rPr lang="zh-CN" altLang="en-US" sz="3200"/>
              <a:t>）</a:t>
            </a:r>
            <a:endParaRPr lang="zh-CN" altLang="en-US" sz="3200"/>
          </a:p>
          <a:p>
            <a:pPr marL="0" indent="0">
              <a:lnSpc>
                <a:spcPct val="110000"/>
              </a:lnSpc>
              <a:buNone/>
            </a:pPr>
            <a:endParaRPr lang="zh-CN" altLang="en-US" sz="3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885" y="4503420"/>
            <a:ext cx="1639570" cy="2222500"/>
          </a:xfrm>
          <a:prstGeom prst="rect">
            <a:avLst/>
          </a:prstGeom>
        </p:spPr>
      </p:pic>
      <p:pic>
        <p:nvPicPr>
          <p:cNvPr id="6" name="图片 3" descr="1580455049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4495800"/>
            <a:ext cx="3879850" cy="21126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7361" y="820024"/>
            <a:ext cx="10515600" cy="1178278"/>
          </a:xfrm>
        </p:spPr>
        <p:txBody>
          <a:bodyPr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关于员工管理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930275" y="1861185"/>
            <a:ext cx="10515600" cy="4351338"/>
          </a:xfrm>
        </p:spPr>
        <p:txBody>
          <a:bodyPr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停工不停对家长的关心</a:t>
            </a:r>
            <a:br>
              <a:rPr lang="zh-CN" altLang="en-US" sz="3200"/>
            </a:br>
            <a:r>
              <a:rPr lang="zh-CN" altLang="en-US" sz="3200"/>
              <a:t>动作一：普及家长对新冠的正确认识，不制造恐慌；</a:t>
            </a:r>
            <a:br>
              <a:rPr lang="zh-CN" altLang="en-US" sz="3200"/>
            </a:br>
            <a:r>
              <a:rPr lang="zh-CN" altLang="en-US" sz="3200"/>
              <a:t>动作二：</a:t>
            </a:r>
            <a:r>
              <a:rPr lang="zh-CN" altLang="en-US" sz="3200"/>
              <a:t>帮助家长做好陪伴幼儿的工作，建立居家规范流程</a:t>
            </a:r>
            <a:br>
              <a:rPr lang="zh-CN" altLang="en-US" sz="3200"/>
            </a:br>
            <a:r>
              <a:rPr lang="zh-CN" altLang="en-US" sz="3200">
                <a:sym typeface="+mn-ea"/>
              </a:rPr>
              <a:t>工作工具参考：</a:t>
            </a:r>
            <a:r>
              <a:rPr lang="en-US" altLang="zh-CN" sz="3200">
                <a:sym typeface="+mn-ea"/>
              </a:rPr>
              <a:t>Yojo</a:t>
            </a:r>
            <a:r>
              <a:rPr lang="zh-CN" altLang="en-US" sz="3200">
                <a:sym typeface="+mn-ea"/>
              </a:rPr>
              <a:t>后花园【权威发布】</a:t>
            </a:r>
            <a:endParaRPr lang="zh-CN" altLang="en-US" sz="3200"/>
          </a:p>
          <a:p>
            <a:pPr marL="0" indent="0">
              <a:lnSpc>
                <a:spcPct val="110000"/>
              </a:lnSpc>
              <a:buNone/>
            </a:pPr>
            <a:endParaRPr lang="zh-CN" altLang="en-US" sz="3200"/>
          </a:p>
          <a:p>
            <a:pPr>
              <a:lnSpc>
                <a:spcPct val="110000"/>
              </a:lnSpc>
            </a:pPr>
            <a:endParaRPr lang="zh-CN" altLang="en-US" sz="320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4815" y="5026025"/>
            <a:ext cx="8768080" cy="123063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7361" y="820024"/>
            <a:ext cx="10515600" cy="1178278"/>
          </a:xfrm>
        </p:spPr>
        <p:txBody>
          <a:bodyPr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关于员工管理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930275" y="1861185"/>
            <a:ext cx="10515600" cy="4351338"/>
          </a:xfrm>
        </p:spPr>
        <p:txBody>
          <a:bodyPr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停工要坚决服从各地方对于防疫的工作部署</a:t>
            </a:r>
            <a:br>
              <a:rPr lang="zh-CN" altLang="en-US" sz="3200" b="1">
                <a:solidFill>
                  <a:srgbClr val="FF0000"/>
                </a:solidFill>
              </a:rPr>
            </a:br>
            <a:r>
              <a:rPr lang="zh-CN" altLang="en-US" sz="3200" b="1">
                <a:solidFill>
                  <a:srgbClr val="FF0000"/>
                </a:solidFill>
              </a:rPr>
              <a:t>要求员工每日上报自己健康情况及体温</a:t>
            </a:r>
            <a:br>
              <a:rPr lang="zh-CN" altLang="en-US" sz="3200" b="1">
                <a:solidFill>
                  <a:srgbClr val="FF0000"/>
                </a:solidFill>
              </a:rPr>
            </a:br>
            <a:r>
              <a:rPr lang="zh-CN" altLang="en-US" sz="4000" b="1">
                <a:solidFill>
                  <a:schemeClr val="tx1"/>
                </a:solidFill>
              </a:rPr>
              <a:t>禁止一切影响防疫工作的事情</a:t>
            </a:r>
            <a:br>
              <a:rPr lang="zh-CN" altLang="en-US" sz="4000" b="1">
                <a:solidFill>
                  <a:schemeClr val="tx1"/>
                </a:solidFill>
              </a:rPr>
            </a:br>
            <a:r>
              <a:rPr lang="zh-CN" altLang="en-US" sz="4000" b="1">
                <a:solidFill>
                  <a:schemeClr val="tx1"/>
                </a:solidFill>
              </a:rPr>
              <a:t>在</a:t>
            </a:r>
            <a:r>
              <a:rPr lang="en-US" altLang="zh-CN" sz="4000" b="1">
                <a:solidFill>
                  <a:schemeClr val="tx1"/>
                </a:solidFill>
              </a:rPr>
              <a:t>Yojo</a:t>
            </a:r>
            <a:r>
              <a:rPr lang="zh-CN" altLang="en-US" sz="4000" b="1">
                <a:solidFill>
                  <a:schemeClr val="tx1"/>
                </a:solidFill>
              </a:rPr>
              <a:t>教师团队产生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33657"/>
          <a:stretch>
            <a:fillRect/>
          </a:stretch>
        </p:blipFill>
        <p:spPr>
          <a:xfrm>
            <a:off x="9293225" y="3037840"/>
            <a:ext cx="2374265" cy="28009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7361" y="820024"/>
            <a:ext cx="10515600" cy="1178278"/>
          </a:xfrm>
        </p:spPr>
        <p:txBody>
          <a:bodyPr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关于家长工作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930275" y="1861185"/>
            <a:ext cx="10515600" cy="4351338"/>
          </a:xfrm>
        </p:spPr>
        <p:txBody>
          <a:bodyPr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家园合力，每日按地方要求</a:t>
            </a:r>
            <a:br>
              <a:rPr lang="zh-CN" altLang="en-US" sz="3200" b="1">
                <a:solidFill>
                  <a:srgbClr val="FF0000"/>
                </a:solidFill>
              </a:rPr>
            </a:br>
            <a:r>
              <a:rPr lang="zh-CN" altLang="en-US" sz="3200" b="1">
                <a:solidFill>
                  <a:srgbClr val="FF0000"/>
                </a:solidFill>
              </a:rPr>
              <a:t>及时上报幼儿情况</a:t>
            </a: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及时关注个别家长的</a:t>
            </a:r>
            <a:br>
              <a:rPr lang="zh-CN" altLang="en-US" sz="3200" b="1">
                <a:solidFill>
                  <a:srgbClr val="FF0000"/>
                </a:solidFill>
              </a:rPr>
            </a:br>
            <a:r>
              <a:rPr lang="zh-CN" altLang="en-US" sz="3200" b="1">
                <a:solidFill>
                  <a:srgbClr val="FF0000"/>
                </a:solidFill>
              </a:rPr>
              <a:t>个别恐慌情绪做好心理疏导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0680" y="2386330"/>
            <a:ext cx="4745990" cy="29375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01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7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4*i*1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0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5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5*i*1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1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1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4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2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2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7*i*1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34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3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.xml><?xml version="1.0" encoding="utf-8"?>
<p:tagLst xmlns:p="http://schemas.openxmlformats.org/presentationml/2006/main">
  <p:tag name="KSO_WM_TAG_VERSION" val="1.0"/>
  <p:tag name="KSO_WM_TEMPLATE_CATEGORY" val="custom"/>
  <p:tag name="KSO_WM_TEMPLATE_INDEX" val="20174088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8*i*1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4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.xml><?xml version="1.0" encoding="utf-8"?>
<p:tagLst xmlns:p="http://schemas.openxmlformats.org/presentationml/2006/main">
  <p:tag name="KSO_WM_TAG_VERSION" val="1.0"/>
  <p:tag name="KSO_WM_TEMPLATE_CATEGORY" val="custom"/>
  <p:tag name="KSO_WM_TEMPLATE_INDEX" val="20174088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523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523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52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8、9、10、11、12、13、18、21、22、23、24、25、28、33、37、40、41、4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品牌营销策划书"/>
  <p:tag name="KSO_WM_TEMPLATE_CATEGORY" val="custom"/>
  <p:tag name="KSO_WM_TEMPLATE_INDEX" val="20204523"/>
  <p:tag name="KSO_WM_UNIT_ID" val="custom20204523_1*a*1"/>
</p:tagLst>
</file>

<file path=ppt/tags/tag159.xml><?xml version="1.0" encoding="utf-8"?>
<p:tagLst xmlns:p="http://schemas.openxmlformats.org/presentationml/2006/main">
  <p:tag name="KSO_WM_BEAUTIFY_FLAG" val="#wm#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SLIDE_LAYOUT" val="a"/>
  <p:tag name="KSO_WM_SLIDE_LAYOUT_CNT" val="1"/>
  <p:tag name="KSO_WM_TEMPLATE_MASTER_TYPE" val="1"/>
  <p:tag name="KSO_WM_TEMPLATE_COLOR_TYPE" val="1"/>
  <p:tag name="KSO_WM_TEMPLATE_CATEGORY" val="custom"/>
  <p:tag name="KSO_WM_TEMPLATE_INDEX" val="20204523"/>
  <p:tag name="KSO_WM_SLIDE_ID" val="custom20204523_1"/>
  <p:tag name="KSO_WM_TEMPLATE_MASTER_THUMB_INDEX" val="12"/>
  <p:tag name="KSO_WM_TEMPLATE_THUMBS_INDEX" val="1、4、7、8、9、10、11、12、13、18、21、22、23、24、25、28、33、37、40、41、42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3201_1"/>
  <p:tag name="KSO_WM_TEMPLATE_CATEGORY" val="custom"/>
  <p:tag name="KSO_WM_TEMPLATE_INDEX" val="20174088"/>
  <p:tag name="KSO_WM_TEMPLATE_THUMBS_INDEX" val="1、11、12、18、19、30、25、33、35、34、40"/>
  <p:tag name="KSO_WM_TEMPLATE_SUBCATEGORY" val="combine"/>
</p:tagLst>
</file>

<file path=ppt/tags/tag160.xml><?xml version="1.0" encoding="utf-8"?>
<p:tagLst xmlns:p="http://schemas.openxmlformats.org/presentationml/2006/main">
  <p:tag name="REFSHAPE" val="789876820"/>
  <p:tag name="KSO_WM_UNIT_PLACING_PICTURE_USER_VIEWPORT" val="{&quot;height&quot;:15260,&quot;width&quot;:10000}"/>
</p:tagLst>
</file>

<file path=ppt/tags/tag161.xml><?xml version="1.0" encoding="utf-8"?>
<p:tagLst xmlns:p="http://schemas.openxmlformats.org/presentationml/2006/main">
  <p:tag name="KSO_WM_TEMPLATE_CATEGORY" val="basetag"/>
  <p:tag name="KSO_WM_TEMPLATE_INDEX" val="20161162"/>
  <p:tag name="KSO_WM_TAG_VERSION" val="1.0"/>
  <p:tag name="KSO_WM_SLIDE_ID" val="basetag20161162_9"/>
  <p:tag name="KSO_WM_SLIDE_INDEX" val="9"/>
  <p:tag name="KSO_WM_SLIDE_ITEM_CNT" val="0"/>
  <p:tag name="KSO_WM_SLIDE_TYPE" val="text"/>
  <p:tag name="KSO_WM_BEAUTIFY_FLAG" val="#wm#"/>
</p:tagLst>
</file>

<file path=ppt/tags/tag1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74088"/>
  <p:tag name="KSO_WM_UNIT_TYPE" val="a"/>
  <p:tag name="KSO_WM_UNIT_INDEX" val="1"/>
  <p:tag name="KSO_WM_UNIT_LAYERLEVEL" val="1"/>
  <p:tag name="KSO_WM_UNIT_VALUE" val="11"/>
  <p:tag name="KSO_WM_UNIT_ISCONTENTSTITLE" val="0"/>
  <p:tag name="KSO_WM_UNIT_HIGHLIGHT" val="0"/>
  <p:tag name="KSO_WM_UNIT_COMPATIBLE" val="0"/>
  <p:tag name="KSO_WM_UNIT_CLEAR" val="0"/>
  <p:tag name="KSO_WM_UNIT_ID" val="custom20174088_40*a*1"/>
  <p:tag name="KSO_WM_UNIT_PRESET_TEXT" val="THANK YOU"/>
</p:tagLst>
</file>

<file path=ppt/tags/tag163.xml><?xml version="1.0" encoding="utf-8"?>
<p:tagLst xmlns:p="http://schemas.openxmlformats.org/presentationml/2006/main">
  <p:tag name="KSO_WM_TAG_VERSION" val="1.0"/>
  <p:tag name="KSO_WM_SLIDE_ITEM_CNT" val="1"/>
  <p:tag name="KSO_WM_SLIDE_LAYOUT" val="a"/>
  <p:tag name="KSO_WM_SLIDE_LAYOUT_CNT" val="1"/>
  <p:tag name="KSO_WM_SLIDE_TYPE" val="endPage"/>
  <p:tag name="KSO_WM_BEAUTIFY_FLAG" val="#wm#"/>
  <p:tag name="KSO_WM_COMBINE_RELATE_SLIDE_ID" val="background20173201_18"/>
  <p:tag name="KSO_WM_TEMPLATE_CATEGORY" val="custom"/>
  <p:tag name="KSO_WM_TEMPLATE_INDEX" val="20174088"/>
  <p:tag name="KSO_WM_SLIDE_ID" val="custom20174088_40"/>
  <p:tag name="KSO_WM_SLIDE_INDEX" val="40"/>
  <p:tag name="KSO_WM_TEMPLATE_SUBCATEGORY" val="combine"/>
  <p:tag name="KSO_WM_TEMPLATE_THUMBS_INDEX" val="1、5、6、11、12、16、18、22、24、25、"/>
</p:tagLst>
</file>

<file path=ppt/tags/tag17.xml><?xml version="1.0" encoding="utf-8"?>
<p:tagLst xmlns:p="http://schemas.openxmlformats.org/presentationml/2006/main">
  <p:tag name="KSO_WM_TAG_VERSION" val="1.0"/>
  <p:tag name="KSO_WM_TEMPLATE_CATEGORY" val="basetag"/>
  <p:tag name="KSO_WM_TEMPLATE_INDEX" val="20161162"/>
</p:tagLst>
</file>

<file path=ppt/tags/tag18.xml><?xml version="1.0" encoding="utf-8"?>
<p:tagLst xmlns:p="http://schemas.openxmlformats.org/presentationml/2006/main">
  <p:tag name="KSO_WM_TAG_VERSION" val="1.0"/>
  <p:tag name="KSO_WM_TEMPLATE_CATEGORY" val="basetag"/>
  <p:tag name="KSO_WM_TEMPLATE_INDEX" val="20161162"/>
</p:tagLst>
</file>

<file path=ppt/tags/tag1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9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3*i*1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rgbClr val="FFFFFF"/>
      </a:dk1>
      <a:lt1>
        <a:srgbClr val="002060"/>
      </a:lt1>
      <a:dk2>
        <a:srgbClr val="FFFFFF"/>
      </a:dk2>
      <a:lt2>
        <a:srgbClr val="014D67"/>
      </a:lt2>
      <a:accent1>
        <a:srgbClr val="FFDE00"/>
      </a:accent1>
      <a:accent2>
        <a:srgbClr val="0063AB"/>
      </a:accent2>
      <a:accent3>
        <a:srgbClr val="014D67"/>
      </a:accent3>
      <a:accent4>
        <a:srgbClr val="FFFFFF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FEBE5"/>
      </a:dk2>
      <a:lt2>
        <a:srgbClr val="FDFCFC"/>
      </a:lt2>
      <a:accent1>
        <a:srgbClr val="C5B371"/>
      </a:accent1>
      <a:accent2>
        <a:srgbClr val="B2C97A"/>
      </a:accent2>
      <a:accent3>
        <a:srgbClr val="74BA7C"/>
      </a:accent3>
      <a:accent4>
        <a:srgbClr val="85D799"/>
      </a:accent4>
      <a:accent5>
        <a:srgbClr val="6EC4B2"/>
      </a:accent5>
      <a:accent6>
        <a:srgbClr val="6BAAC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669</Words>
  <Application>WPS 演示</Application>
  <PresentationFormat>宽屏</PresentationFormat>
  <Paragraphs>57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</vt:lpstr>
      <vt:lpstr>汉仪旗黑-85S</vt:lpstr>
      <vt:lpstr>Arial Unicode MS</vt:lpstr>
      <vt:lpstr>黑体</vt:lpstr>
      <vt:lpstr>Arial Black</vt:lpstr>
      <vt:lpstr>等线</vt:lpstr>
      <vt:lpstr>Office 主题​​</vt:lpstr>
      <vt:lpstr>1_Office 主题</vt:lpstr>
      <vt:lpstr>自定义设计方案</vt:lpstr>
      <vt:lpstr>1_Office 主题​​</vt:lpstr>
      <vt:lpstr> 防疫工作会议暨 Yojo联盟园2月份工作会议 北京YojoXX区域</vt:lpstr>
      <vt:lpstr>PowerPoint 演示文稿</vt:lpstr>
      <vt:lpstr>PowerPoint 演示文稿</vt:lpstr>
      <vt:lpstr>关于园所及公共关系处理</vt:lpstr>
      <vt:lpstr>关于员工管理</vt:lpstr>
      <vt:lpstr>关于员工管理</vt:lpstr>
      <vt:lpstr>关于员工管理</vt:lpstr>
      <vt:lpstr>关于员工管理</vt:lpstr>
      <vt:lpstr>关于家长工作</vt:lpstr>
      <vt:lpstr>以上工作全部安排好 就是对幼儿最好的培养和保护</vt:lpstr>
      <vt:lpstr>PowerPoint 演示文稿</vt:lpstr>
      <vt:lpstr>PowerPoint 演示文稿</vt:lpstr>
      <vt:lpstr>让教育点亮未来 Yojo我们永远的家</vt:lpstr>
      <vt:lpstr>PowerPoint 演示文稿</vt:lpstr>
    </vt:vector>
  </TitlesOfParts>
  <Company>潮州市直及下属单位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lj</dc:creator>
  <cp:lastModifiedBy>吴春艳</cp:lastModifiedBy>
  <cp:revision>121</cp:revision>
  <dcterms:created xsi:type="dcterms:W3CDTF">2019-11-15T05:26:00Z</dcterms:created>
  <dcterms:modified xsi:type="dcterms:W3CDTF">2020-02-01T10:24:53Z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